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embeddedFontLst>
    <p:embeddedFont>
      <p:font typeface="Raleway"/>
      <p:regular r:id="rId69"/>
      <p:bold r:id="rId70"/>
      <p:italic r:id="rId71"/>
      <p:boldItalic r:id="rId72"/>
    </p:embeddedFont>
    <p:embeddedFont>
      <p:font typeface="Roboto Medium"/>
      <p:regular r:id="rId73"/>
      <p:bold r:id="rId74"/>
      <p:italic r:id="rId75"/>
      <p:boldItalic r:id="rId76"/>
    </p:embeddedFont>
    <p:embeddedFont>
      <p:font typeface="Roboto"/>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Medium-regular.fntdata"/><Relationship Id="rId72" Type="http://schemas.openxmlformats.org/officeDocument/2006/relationships/font" Target="fonts/Raleway-boldItalic.fntdata"/><Relationship Id="rId31" Type="http://schemas.openxmlformats.org/officeDocument/2006/relationships/slide" Target="slides/slide26.xml"/><Relationship Id="rId75" Type="http://schemas.openxmlformats.org/officeDocument/2006/relationships/font" Target="fonts/RobotoMedium-italic.fntdata"/><Relationship Id="rId30" Type="http://schemas.openxmlformats.org/officeDocument/2006/relationships/slide" Target="slides/slide25.xml"/><Relationship Id="rId74" Type="http://schemas.openxmlformats.org/officeDocument/2006/relationships/font" Target="fonts/RobotoMedium-bold.fntdata"/><Relationship Id="rId33" Type="http://schemas.openxmlformats.org/officeDocument/2006/relationships/slide" Target="slides/slide28.xml"/><Relationship Id="rId77" Type="http://schemas.openxmlformats.org/officeDocument/2006/relationships/font" Target="fonts/Roboto-regular.fntdata"/><Relationship Id="rId32" Type="http://schemas.openxmlformats.org/officeDocument/2006/relationships/slide" Target="slides/slide27.xml"/><Relationship Id="rId76" Type="http://schemas.openxmlformats.org/officeDocument/2006/relationships/font" Target="fonts/RobotoMedium-boldItalic.fntdata"/><Relationship Id="rId35" Type="http://schemas.openxmlformats.org/officeDocument/2006/relationships/slide" Target="slides/slide30.xml"/><Relationship Id="rId79" Type="http://schemas.openxmlformats.org/officeDocument/2006/relationships/font" Target="fonts/Roboto-italic.fntdata"/><Relationship Id="rId34" Type="http://schemas.openxmlformats.org/officeDocument/2006/relationships/slide" Target="slides/slide29.xml"/><Relationship Id="rId78" Type="http://schemas.openxmlformats.org/officeDocument/2006/relationships/font" Target="fonts/Roboto-bold.fntdata"/><Relationship Id="rId71" Type="http://schemas.openxmlformats.org/officeDocument/2006/relationships/font" Target="fonts/Raleway-italic.fntdata"/><Relationship Id="rId70" Type="http://schemas.openxmlformats.org/officeDocument/2006/relationships/font" Target="fonts/Raleway-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aleway-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ubernetes/cri-api" TargetMode="External"/><Relationship Id="rId3" Type="http://schemas.openxmlformats.org/officeDocument/2006/relationships/hyperlink" Target="https://github.com/containernetworking/cni" TargetMode="External"/><Relationship Id="rId4" Type="http://schemas.openxmlformats.org/officeDocument/2006/relationships/hyperlink" Target="https://github.com/containernetworking/cni/blob/master/SPEC.md" TargetMode="External"/><Relationship Id="rId5" Type="http://schemas.openxmlformats.org/officeDocument/2006/relationships/hyperlink" Target="https://github.com/containernetworking/plugins"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401c104a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401c104a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f45fb3fda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f45fb3fda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f45fb3fda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f45fb3fda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f45fb3fda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f45fb3fda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f45fb3fda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f45fb3fda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37be2c814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37be2c814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45fb3fdab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f45fb3fdab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37be2c814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37be2c814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Application frameworks such as Spring actuator, Wild‐</a:t>
            </a:r>
            <a:endParaRPr/>
          </a:p>
          <a:p>
            <a:pPr indent="0" lvl="0" marL="0" rtl="0" algn="l">
              <a:spcBef>
                <a:spcPts val="0"/>
              </a:spcBef>
              <a:spcAft>
                <a:spcPts val="0"/>
              </a:spcAft>
              <a:buClr>
                <a:schemeClr val="dk1"/>
              </a:buClr>
              <a:buSzPts val="1100"/>
              <a:buFont typeface="Arial"/>
              <a:buNone/>
            </a:pPr>
            <a:r>
              <a:rPr lang="en"/>
              <a:t>Fly Swarm health check, Karaf health checks, or the MicroProfile spec for Java pro‐</a:t>
            </a:r>
            <a:endParaRPr/>
          </a:p>
          <a:p>
            <a:pPr indent="0" lvl="0" marL="0" rtl="0" algn="l">
              <a:spcBef>
                <a:spcPts val="0"/>
              </a:spcBef>
              <a:spcAft>
                <a:spcPts val="0"/>
              </a:spcAft>
              <a:buClr>
                <a:schemeClr val="dk1"/>
              </a:buClr>
              <a:buSzPts val="1100"/>
              <a:buFont typeface="Arial"/>
              <a:buNone/>
            </a:pPr>
            <a:r>
              <a:rPr lang="en"/>
              <a:t>vide implementations for offering Health Probes.</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f45fb3fda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f45fb3fda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f45fb3fda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f45fb3fda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37be2c814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37be2c814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f42b180de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f42b180de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f45fb3fdab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f45fb3fdab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f45fb3fdab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f45fb3fdab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3b6a9e35a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3b6a9e35a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3b6a9e35a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3b6a9e35a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37be2c814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37be2c814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3bd368697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3bd368697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3bd368697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3bd368697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3bd368697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3bd368697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3bd368697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3bd368697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3bd368697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3bd368697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38ac0a8b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38ac0a8b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2000"/>
              </a:spcBef>
              <a:spcAft>
                <a:spcPts val="0"/>
              </a:spcAft>
              <a:buClr>
                <a:schemeClr val="dk1"/>
              </a:buClr>
              <a:buSzPts val="1100"/>
              <a:buFont typeface="Arial"/>
              <a:buNone/>
            </a:pPr>
            <a:r>
              <a:rPr b="1" lang="en" sz="1300">
                <a:solidFill>
                  <a:srgbClr val="313131"/>
                </a:solidFill>
                <a:highlight>
                  <a:srgbClr val="FFFFFF"/>
                </a:highlight>
              </a:rPr>
              <a:t>What Is CRI?</a:t>
            </a:r>
            <a:endParaRPr b="1" sz="1300">
              <a:solidFill>
                <a:srgbClr val="313131"/>
              </a:solidFill>
              <a:highlight>
                <a:srgbClr val="FFFFFF"/>
              </a:highlight>
            </a:endParaRPr>
          </a:p>
          <a:p>
            <a:pPr indent="0" lvl="0" marL="0" rtl="0" algn="l">
              <a:lnSpc>
                <a:spcPct val="115000"/>
              </a:lnSpc>
              <a:spcBef>
                <a:spcPts val="400"/>
              </a:spcBef>
              <a:spcAft>
                <a:spcPts val="0"/>
              </a:spcAft>
              <a:buClr>
                <a:schemeClr val="dk1"/>
              </a:buClr>
              <a:buSzPts val="1100"/>
              <a:buFont typeface="Arial"/>
              <a:buNone/>
            </a:pPr>
            <a:r>
              <a:rPr lang="en" sz="1350">
                <a:solidFill>
                  <a:srgbClr val="B00309"/>
                </a:solidFill>
                <a:highlight>
                  <a:srgbClr val="FFFFFF"/>
                </a:highlight>
                <a:uFill>
                  <a:noFill/>
                </a:uFill>
                <a:latin typeface="Roboto"/>
                <a:ea typeface="Roboto"/>
                <a:cs typeface="Roboto"/>
                <a:sym typeface="Roboto"/>
                <a:hlinkClick r:id="rId2">
                  <a:extLst>
                    <a:ext uri="{A12FA001-AC4F-418D-AE19-62706E023703}">
                      <ahyp:hlinkClr val="tx"/>
                    </a:ext>
                  </a:extLst>
                </a:hlinkClick>
              </a:rPr>
              <a:t>CRI (Container Runtime Interface)</a:t>
            </a:r>
            <a:r>
              <a:rPr lang="en" sz="1350">
                <a:solidFill>
                  <a:schemeClr val="dk1"/>
                </a:solidFill>
                <a:highlight>
                  <a:srgbClr val="FFFFFF"/>
                </a:highlight>
                <a:latin typeface="Roboto"/>
                <a:ea typeface="Roboto"/>
                <a:cs typeface="Roboto"/>
                <a:sym typeface="Roboto"/>
              </a:rPr>
              <a:t> is a plugin interface that allows kubelet to use different container runtimes. Various container runtimes implement the CRI API and this allows users to use the container runtime of their choice in their kubernetes installation.</a:t>
            </a:r>
            <a:endParaRPr sz="1350">
              <a:solidFill>
                <a:schemeClr val="dk1"/>
              </a:solidFill>
              <a:highlight>
                <a:srgbClr val="FFFFFF"/>
              </a:highlight>
              <a:latin typeface="Roboto"/>
              <a:ea typeface="Roboto"/>
              <a:cs typeface="Roboto"/>
              <a:sym typeface="Roboto"/>
            </a:endParaRPr>
          </a:p>
          <a:p>
            <a:pPr indent="0" lvl="0" marL="0" rtl="0" algn="l">
              <a:lnSpc>
                <a:spcPct val="125000"/>
              </a:lnSpc>
              <a:spcBef>
                <a:spcPts val="2000"/>
              </a:spcBef>
              <a:spcAft>
                <a:spcPts val="0"/>
              </a:spcAft>
              <a:buClr>
                <a:schemeClr val="dk1"/>
              </a:buClr>
              <a:buSzPts val="1100"/>
              <a:buFont typeface="Arial"/>
              <a:buNone/>
            </a:pPr>
            <a:r>
              <a:rPr b="1" lang="en" sz="1300">
                <a:solidFill>
                  <a:srgbClr val="313131"/>
                </a:solidFill>
                <a:highlight>
                  <a:srgbClr val="FFFFFF"/>
                </a:highlight>
              </a:rPr>
              <a:t>What is CNI?</a:t>
            </a:r>
            <a:endParaRPr b="1" sz="1300">
              <a:solidFill>
                <a:srgbClr val="313131"/>
              </a:solidFill>
              <a:highlight>
                <a:srgbClr val="FFFFFF"/>
              </a:highlight>
            </a:endParaRPr>
          </a:p>
          <a:p>
            <a:pPr indent="0" lvl="0" marL="0" rtl="0" algn="l">
              <a:lnSpc>
                <a:spcPct val="115000"/>
              </a:lnSpc>
              <a:spcBef>
                <a:spcPts val="400"/>
              </a:spcBef>
              <a:spcAft>
                <a:spcPts val="0"/>
              </a:spcAft>
              <a:buClr>
                <a:schemeClr val="dk1"/>
              </a:buClr>
              <a:buSzPts val="1100"/>
              <a:buFont typeface="Arial"/>
              <a:buNone/>
            </a:pPr>
            <a:r>
              <a:rPr lang="en" sz="1350">
                <a:solidFill>
                  <a:srgbClr val="B00309"/>
                </a:solidFill>
                <a:highlight>
                  <a:srgbClr val="FFFFFF"/>
                </a:highlight>
                <a:uFill>
                  <a:noFill/>
                </a:uFill>
                <a:latin typeface="Roboto"/>
                <a:ea typeface="Roboto"/>
                <a:cs typeface="Roboto"/>
                <a:sym typeface="Roboto"/>
                <a:hlinkClick r:id="rId3">
                  <a:extLst>
                    <a:ext uri="{A12FA001-AC4F-418D-AE19-62706E023703}">
                      <ahyp:hlinkClr val="tx"/>
                    </a:ext>
                  </a:extLst>
                </a:hlinkClick>
              </a:rPr>
              <a:t>CNI project</a:t>
            </a:r>
            <a:r>
              <a:rPr lang="en" sz="1350">
                <a:solidFill>
                  <a:schemeClr val="dk1"/>
                </a:solidFill>
                <a:highlight>
                  <a:srgbClr val="FFFFFF"/>
                </a:highlight>
                <a:latin typeface="Roboto"/>
                <a:ea typeface="Roboto"/>
                <a:cs typeface="Roboto"/>
                <a:sym typeface="Roboto"/>
              </a:rPr>
              <a:t> includes a </a:t>
            </a:r>
            <a:r>
              <a:rPr lang="en" sz="1350">
                <a:solidFill>
                  <a:srgbClr val="B00309"/>
                </a:solidFill>
                <a:highlight>
                  <a:srgbClr val="FFFFFF"/>
                </a:highlight>
                <a:uFill>
                  <a:noFill/>
                </a:uFill>
                <a:latin typeface="Roboto"/>
                <a:ea typeface="Roboto"/>
                <a:cs typeface="Roboto"/>
                <a:sym typeface="Roboto"/>
                <a:hlinkClick r:id="rId4">
                  <a:extLst>
                    <a:ext uri="{A12FA001-AC4F-418D-AE19-62706E023703}">
                      <ahyp:hlinkClr val="tx"/>
                    </a:ext>
                  </a:extLst>
                </a:hlinkClick>
              </a:rPr>
              <a:t>spec</a:t>
            </a:r>
            <a:r>
              <a:rPr lang="en" sz="1350">
                <a:solidFill>
                  <a:schemeClr val="dk1"/>
                </a:solidFill>
                <a:highlight>
                  <a:srgbClr val="FFFFFF"/>
                </a:highlight>
                <a:latin typeface="Roboto"/>
                <a:ea typeface="Roboto"/>
                <a:cs typeface="Roboto"/>
                <a:sym typeface="Roboto"/>
              </a:rPr>
              <a:t> to provide a generic plugin-based networking solution for linux containers. It also consists of various </a:t>
            </a:r>
            <a:r>
              <a:rPr lang="en" sz="1350">
                <a:solidFill>
                  <a:srgbClr val="B00309"/>
                </a:solidFill>
                <a:highlight>
                  <a:srgbClr val="FFFFFF"/>
                </a:highlight>
                <a:uFill>
                  <a:noFill/>
                </a:uFill>
                <a:latin typeface="Roboto"/>
                <a:ea typeface="Roboto"/>
                <a:cs typeface="Roboto"/>
                <a:sym typeface="Roboto"/>
                <a:hlinkClick r:id="rId5">
                  <a:extLst>
                    <a:ext uri="{A12FA001-AC4F-418D-AE19-62706E023703}">
                      <ahyp:hlinkClr val="tx"/>
                    </a:ext>
                  </a:extLst>
                </a:hlinkClick>
              </a:rPr>
              <a:t>plugins</a:t>
            </a:r>
            <a:r>
              <a:rPr lang="en" sz="1350">
                <a:solidFill>
                  <a:schemeClr val="dk1"/>
                </a:solidFill>
                <a:highlight>
                  <a:srgbClr val="FFFFFF"/>
                </a:highlight>
                <a:latin typeface="Roboto"/>
                <a:ea typeface="Roboto"/>
                <a:cs typeface="Roboto"/>
                <a:sym typeface="Roboto"/>
              </a:rPr>
              <a:t> which perform different functions in configuring the pod network. A CNI plugin is an executable that follows the CNI spec and we’ll discuss some plugins in the post below.</a:t>
            </a:r>
            <a:endParaRPr sz="1350">
              <a:solidFill>
                <a:schemeClr val="dk1"/>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3bd368697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3bd368697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3bd3686975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3bd3686975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37be2c814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37be2c814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3cc9995ce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3cc9995ce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https://linchpiner.github.io/k8s-multi-container-pods.html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3cc9995ce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3cc9995ce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https://linchpiner.github.io/k8s-multi-container-pods.html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37be2c814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37be2c814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37be2c814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37be2c814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37be2c814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37be2c814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37be2c814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37be2c814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37be2c814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37be2c814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3cb1dfbd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3cb1dfbd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37be2c814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37be2c814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37be2c814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37be2c814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37be2c814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37be2c814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37be2c814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37be2c814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37be2c814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37be2c814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37be2c814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37be2c814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37be2c814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37be2c814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37be2c814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37be2c814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37be2c814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37be2c814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37be2c814e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37be2c814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19211b5b1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19211b5b1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lt1"/>
              </a:solidFill>
              <a:highlight>
                <a:srgbClr val="9900FF"/>
              </a:highlight>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37be2c814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37be2c814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37be2c814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37be2c814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37be2c814e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37be2c814e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19211b5b1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19211b5b1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376dde41e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376dde41e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376dde41e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376dde41e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376dde41e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376dde41e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376dde41e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376dde41e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19211b5b19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19211b5b19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38ac0a8b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38ac0a8b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37be2c814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37be2c814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FF"/>
                </a:highlight>
                <a:latin typeface="Times New Roman"/>
                <a:ea typeface="Times New Roman"/>
                <a:cs typeface="Times New Roman"/>
                <a:sym typeface="Times New Roman"/>
              </a:rPr>
              <a:t>Pause Container holds the network namespace for the pod. Kubernetes creates pause containers to acquire the respective pod’s IP address and set up the network namespace for all other containers that join that pod.</a:t>
            </a:r>
            <a:endParaRPr>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FF"/>
                </a:highlight>
                <a:latin typeface="Times New Roman"/>
                <a:ea typeface="Times New Roman"/>
                <a:cs typeface="Times New Roman"/>
                <a:sym typeface="Times New Roman"/>
              </a:rPr>
              <a:t>Pause container make sure that there is a network stack to map, and it doesn’t change. Pause containers are a pod implementation detail where one pause container is used for each pod and shouldn’t be shown when listing containers that are members of pods. Pause containers hold the cgroups, reservations, and namespaces of a pod before its individual containers are created. The pause container’s image is always present, so the allocation of the pod’s resources is instantaneous.</a:t>
            </a:r>
            <a:endParaRPr>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FF"/>
                </a:highlight>
                <a:latin typeface="Times New Roman"/>
                <a:ea typeface="Times New Roman"/>
                <a:cs typeface="Times New Roman"/>
                <a:sym typeface="Times New Roman"/>
              </a:rPr>
              <a:t>By default, pause containers are hidden, but you can see them by running docker ps -a.</a:t>
            </a:r>
            <a:endParaRPr>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38ac0a8b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38ac0a8b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37be2c814e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37be2c814e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3b6a9e35a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3b6a9e35a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1a1ea4a1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1a1ea4a1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37be2c814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37be2c814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37be2c814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37be2c814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45fb3fda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f45fb3fda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5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5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5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idx="12" type="sldNum"/>
          </p:nvPr>
        </p:nvSpPr>
        <p:spPr>
          <a:xfrm>
            <a:off x="173404" y="4568875"/>
            <a:ext cx="2934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1" name="Google Shape;11;p2"/>
          <p:cNvPicPr preferRelativeResize="0"/>
          <p:nvPr/>
        </p:nvPicPr>
        <p:blipFill>
          <a:blip r:embed="rId3">
            <a:alphaModFix/>
          </a:blip>
          <a:stretch>
            <a:fillRect/>
          </a:stretch>
        </p:blipFill>
        <p:spPr>
          <a:xfrm>
            <a:off x="5855150" y="4235025"/>
            <a:ext cx="2937400" cy="642300"/>
          </a:xfrm>
          <a:prstGeom prst="rect">
            <a:avLst/>
          </a:prstGeom>
          <a:noFill/>
          <a:ln>
            <a:noFill/>
          </a:ln>
        </p:spPr>
      </p:pic>
      <p:sp>
        <p:nvSpPr>
          <p:cNvPr id="12" name="Google Shape;12;p2"/>
          <p:cNvSpPr txBox="1"/>
          <p:nvPr>
            <p:ph type="title"/>
          </p:nvPr>
        </p:nvSpPr>
        <p:spPr>
          <a:xfrm>
            <a:off x="418000" y="1791025"/>
            <a:ext cx="8145900" cy="2001900"/>
          </a:xfrm>
          <a:prstGeom prst="rect">
            <a:avLst/>
          </a:prstGeom>
        </p:spPr>
        <p:txBody>
          <a:bodyPr anchorCtr="0" anchor="t" bIns="91425" lIns="91425" spcFirstLastPara="1" rIns="91425" wrap="square" tIns="91425">
            <a:noAutofit/>
          </a:bodyPr>
          <a:lstStyle>
            <a:lvl1pPr lvl="0">
              <a:spcBef>
                <a:spcPts val="0"/>
              </a:spcBef>
              <a:spcAft>
                <a:spcPts val="0"/>
              </a:spcAft>
              <a:buNone/>
              <a:defRPr sz="3600">
                <a:solidFill>
                  <a:srgbClr val="FFFFFF"/>
                </a:solidFill>
                <a:latin typeface="Roboto Medium"/>
                <a:ea typeface="Roboto Medium"/>
                <a:cs typeface="Roboto Medium"/>
                <a:sym typeface="Roboto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chemeClr val="dk2"/>
                </a:solidFill>
                <a:latin typeface="Roboto Medium"/>
                <a:ea typeface="Roboto Medium"/>
                <a:cs typeface="Roboto Medium"/>
                <a:sym typeface="Roboto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15" name="Google Shape;15;p3"/>
          <p:cNvPicPr preferRelativeResize="0"/>
          <p:nvPr/>
        </p:nvPicPr>
        <p:blipFill>
          <a:blip r:embed="rId2">
            <a:alphaModFix/>
          </a:blip>
          <a:stretch>
            <a:fillRect/>
          </a:stretch>
        </p:blipFill>
        <p:spPr>
          <a:xfrm>
            <a:off x="8536086" y="4532676"/>
            <a:ext cx="405712" cy="3935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600"/>
              <a:buFont typeface="Roboto"/>
              <a:buNone/>
              <a:defRPr sz="3600">
                <a:solidFill>
                  <a:schemeClr val="dk2"/>
                </a:solidFill>
                <a:latin typeface="Roboto"/>
                <a:ea typeface="Roboto"/>
                <a:cs typeface="Roboto"/>
                <a:sym typeface="Roboto"/>
              </a:defRPr>
            </a:lvl1pPr>
            <a:lvl2pPr lvl="1" algn="ctr">
              <a:spcBef>
                <a:spcPts val="0"/>
              </a:spcBef>
              <a:spcAft>
                <a:spcPts val="0"/>
              </a:spcAft>
              <a:buClr>
                <a:schemeClr val="dk2"/>
              </a:buClr>
              <a:buSzPts val="3600"/>
              <a:buFont typeface="Roboto"/>
              <a:buNone/>
              <a:defRPr sz="3600">
                <a:solidFill>
                  <a:schemeClr val="dk2"/>
                </a:solidFill>
                <a:latin typeface="Roboto"/>
                <a:ea typeface="Roboto"/>
                <a:cs typeface="Roboto"/>
                <a:sym typeface="Roboto"/>
              </a:defRPr>
            </a:lvl2pPr>
            <a:lvl3pPr lvl="2" algn="ctr">
              <a:spcBef>
                <a:spcPts val="0"/>
              </a:spcBef>
              <a:spcAft>
                <a:spcPts val="0"/>
              </a:spcAft>
              <a:buClr>
                <a:schemeClr val="dk2"/>
              </a:buClr>
              <a:buSzPts val="3600"/>
              <a:buFont typeface="Roboto"/>
              <a:buNone/>
              <a:defRPr sz="3600">
                <a:solidFill>
                  <a:schemeClr val="dk2"/>
                </a:solidFill>
                <a:latin typeface="Roboto"/>
                <a:ea typeface="Roboto"/>
                <a:cs typeface="Roboto"/>
                <a:sym typeface="Roboto"/>
              </a:defRPr>
            </a:lvl3pPr>
            <a:lvl4pPr lvl="3" algn="ctr">
              <a:spcBef>
                <a:spcPts val="0"/>
              </a:spcBef>
              <a:spcAft>
                <a:spcPts val="0"/>
              </a:spcAft>
              <a:buClr>
                <a:schemeClr val="dk2"/>
              </a:buClr>
              <a:buSzPts val="3600"/>
              <a:buFont typeface="Roboto"/>
              <a:buNone/>
              <a:defRPr sz="3600">
                <a:solidFill>
                  <a:schemeClr val="dk2"/>
                </a:solidFill>
                <a:latin typeface="Roboto"/>
                <a:ea typeface="Roboto"/>
                <a:cs typeface="Roboto"/>
                <a:sym typeface="Roboto"/>
              </a:defRPr>
            </a:lvl4pPr>
            <a:lvl5pPr lvl="4" algn="ctr">
              <a:spcBef>
                <a:spcPts val="0"/>
              </a:spcBef>
              <a:spcAft>
                <a:spcPts val="0"/>
              </a:spcAft>
              <a:buClr>
                <a:schemeClr val="dk2"/>
              </a:buClr>
              <a:buSzPts val="3600"/>
              <a:buFont typeface="Roboto"/>
              <a:buNone/>
              <a:defRPr sz="3600">
                <a:solidFill>
                  <a:schemeClr val="dk2"/>
                </a:solidFill>
                <a:latin typeface="Roboto"/>
                <a:ea typeface="Roboto"/>
                <a:cs typeface="Roboto"/>
                <a:sym typeface="Roboto"/>
              </a:defRPr>
            </a:lvl5pPr>
            <a:lvl6pPr lvl="5" algn="ctr">
              <a:spcBef>
                <a:spcPts val="0"/>
              </a:spcBef>
              <a:spcAft>
                <a:spcPts val="0"/>
              </a:spcAft>
              <a:buClr>
                <a:schemeClr val="dk2"/>
              </a:buClr>
              <a:buSzPts val="3600"/>
              <a:buFont typeface="Roboto"/>
              <a:buNone/>
              <a:defRPr sz="3600">
                <a:solidFill>
                  <a:schemeClr val="dk2"/>
                </a:solidFill>
                <a:latin typeface="Roboto"/>
                <a:ea typeface="Roboto"/>
                <a:cs typeface="Roboto"/>
                <a:sym typeface="Roboto"/>
              </a:defRPr>
            </a:lvl6pPr>
            <a:lvl7pPr lvl="6" algn="ctr">
              <a:spcBef>
                <a:spcPts val="0"/>
              </a:spcBef>
              <a:spcAft>
                <a:spcPts val="0"/>
              </a:spcAft>
              <a:buClr>
                <a:schemeClr val="dk2"/>
              </a:buClr>
              <a:buSzPts val="3600"/>
              <a:buFont typeface="Roboto"/>
              <a:buNone/>
              <a:defRPr sz="3600">
                <a:solidFill>
                  <a:schemeClr val="dk2"/>
                </a:solidFill>
                <a:latin typeface="Roboto"/>
                <a:ea typeface="Roboto"/>
                <a:cs typeface="Roboto"/>
                <a:sym typeface="Roboto"/>
              </a:defRPr>
            </a:lvl7pPr>
            <a:lvl8pPr lvl="7" algn="ctr">
              <a:spcBef>
                <a:spcPts val="0"/>
              </a:spcBef>
              <a:spcAft>
                <a:spcPts val="0"/>
              </a:spcAft>
              <a:buClr>
                <a:schemeClr val="dk2"/>
              </a:buClr>
              <a:buSzPts val="3600"/>
              <a:buFont typeface="Roboto"/>
              <a:buNone/>
              <a:defRPr sz="3600">
                <a:solidFill>
                  <a:schemeClr val="dk2"/>
                </a:solidFill>
                <a:latin typeface="Roboto"/>
                <a:ea typeface="Roboto"/>
                <a:cs typeface="Roboto"/>
                <a:sym typeface="Roboto"/>
              </a:defRPr>
            </a:lvl8pPr>
            <a:lvl9pPr lvl="8" algn="ctr">
              <a:spcBef>
                <a:spcPts val="0"/>
              </a:spcBef>
              <a:spcAft>
                <a:spcPts val="0"/>
              </a:spcAft>
              <a:buClr>
                <a:schemeClr val="dk2"/>
              </a:buClr>
              <a:buSzPts val="3600"/>
              <a:buFont typeface="Roboto"/>
              <a:buNone/>
              <a:defRPr sz="3600">
                <a:solidFill>
                  <a:schemeClr val="dk2"/>
                </a:solidFill>
                <a:latin typeface="Roboto"/>
                <a:ea typeface="Roboto"/>
                <a:cs typeface="Roboto"/>
                <a:sym typeface="Roboto"/>
              </a:defRPr>
            </a:lvl9pPr>
          </a:lstStyle>
          <a:p/>
        </p:txBody>
      </p:sp>
      <p:sp>
        <p:nvSpPr>
          <p:cNvPr id="18" name="Google Shape;18;p4"/>
          <p:cNvSpPr txBox="1"/>
          <p:nvPr>
            <p:ph idx="12" type="sldNum"/>
          </p:nvPr>
        </p:nvSpPr>
        <p:spPr>
          <a:xfrm>
            <a:off x="173404" y="4568875"/>
            <a:ext cx="2934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4"/>
          <p:cNvPicPr preferRelativeResize="0"/>
          <p:nvPr/>
        </p:nvPicPr>
        <p:blipFill>
          <a:blip r:embed="rId2">
            <a:alphaModFix/>
          </a:blip>
          <a:stretch>
            <a:fillRect/>
          </a:stretch>
        </p:blipFill>
        <p:spPr>
          <a:xfrm>
            <a:off x="8536086" y="4532676"/>
            <a:ext cx="405712" cy="3935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800"/>
              <a:buFont typeface="Roboto Medium"/>
              <a:buNone/>
              <a:defRPr>
                <a:solidFill>
                  <a:schemeClr val="dk2"/>
                </a:solidFill>
                <a:latin typeface="Roboto Medium"/>
                <a:ea typeface="Roboto Medium"/>
                <a:cs typeface="Roboto Medium"/>
                <a:sym typeface="Roboto Medium"/>
              </a:defRPr>
            </a:lvl1pPr>
            <a:lvl2pPr lvl="1">
              <a:spcBef>
                <a:spcPts val="0"/>
              </a:spcBef>
              <a:spcAft>
                <a:spcPts val="0"/>
              </a:spcAft>
              <a:buClr>
                <a:schemeClr val="dk2"/>
              </a:buClr>
              <a:buSzPts val="2800"/>
              <a:buFont typeface="Roboto"/>
              <a:buNone/>
              <a:defRPr>
                <a:solidFill>
                  <a:schemeClr val="dk2"/>
                </a:solidFill>
                <a:latin typeface="Roboto"/>
                <a:ea typeface="Roboto"/>
                <a:cs typeface="Roboto"/>
                <a:sym typeface="Roboto"/>
              </a:defRPr>
            </a:lvl2pPr>
            <a:lvl3pPr lvl="2">
              <a:spcBef>
                <a:spcPts val="0"/>
              </a:spcBef>
              <a:spcAft>
                <a:spcPts val="0"/>
              </a:spcAft>
              <a:buClr>
                <a:schemeClr val="dk2"/>
              </a:buClr>
              <a:buSzPts val="2800"/>
              <a:buFont typeface="Roboto"/>
              <a:buNone/>
              <a:defRPr>
                <a:solidFill>
                  <a:schemeClr val="dk2"/>
                </a:solidFill>
                <a:latin typeface="Roboto"/>
                <a:ea typeface="Roboto"/>
                <a:cs typeface="Roboto"/>
                <a:sym typeface="Roboto"/>
              </a:defRPr>
            </a:lvl3pPr>
            <a:lvl4pPr lvl="3">
              <a:spcBef>
                <a:spcPts val="0"/>
              </a:spcBef>
              <a:spcAft>
                <a:spcPts val="0"/>
              </a:spcAft>
              <a:buClr>
                <a:schemeClr val="dk2"/>
              </a:buClr>
              <a:buSzPts val="2800"/>
              <a:buFont typeface="Roboto"/>
              <a:buNone/>
              <a:defRPr>
                <a:solidFill>
                  <a:schemeClr val="dk2"/>
                </a:solidFill>
                <a:latin typeface="Roboto"/>
                <a:ea typeface="Roboto"/>
                <a:cs typeface="Roboto"/>
                <a:sym typeface="Roboto"/>
              </a:defRPr>
            </a:lvl4pPr>
            <a:lvl5pPr lvl="4">
              <a:spcBef>
                <a:spcPts val="0"/>
              </a:spcBef>
              <a:spcAft>
                <a:spcPts val="0"/>
              </a:spcAft>
              <a:buClr>
                <a:schemeClr val="dk2"/>
              </a:buClr>
              <a:buSzPts val="2800"/>
              <a:buFont typeface="Roboto"/>
              <a:buNone/>
              <a:defRPr>
                <a:solidFill>
                  <a:schemeClr val="dk2"/>
                </a:solidFill>
                <a:latin typeface="Roboto"/>
                <a:ea typeface="Roboto"/>
                <a:cs typeface="Roboto"/>
                <a:sym typeface="Roboto"/>
              </a:defRPr>
            </a:lvl5pPr>
            <a:lvl6pPr lvl="5">
              <a:spcBef>
                <a:spcPts val="0"/>
              </a:spcBef>
              <a:spcAft>
                <a:spcPts val="0"/>
              </a:spcAft>
              <a:buClr>
                <a:schemeClr val="dk2"/>
              </a:buClr>
              <a:buSzPts val="2800"/>
              <a:buFont typeface="Roboto"/>
              <a:buNone/>
              <a:defRPr>
                <a:solidFill>
                  <a:schemeClr val="dk2"/>
                </a:solidFill>
                <a:latin typeface="Roboto"/>
                <a:ea typeface="Roboto"/>
                <a:cs typeface="Roboto"/>
                <a:sym typeface="Roboto"/>
              </a:defRPr>
            </a:lvl6pPr>
            <a:lvl7pPr lvl="6">
              <a:spcBef>
                <a:spcPts val="0"/>
              </a:spcBef>
              <a:spcAft>
                <a:spcPts val="0"/>
              </a:spcAft>
              <a:buClr>
                <a:schemeClr val="dk2"/>
              </a:buClr>
              <a:buSzPts val="2800"/>
              <a:buFont typeface="Roboto"/>
              <a:buNone/>
              <a:defRPr>
                <a:solidFill>
                  <a:schemeClr val="dk2"/>
                </a:solidFill>
                <a:latin typeface="Roboto"/>
                <a:ea typeface="Roboto"/>
                <a:cs typeface="Roboto"/>
                <a:sym typeface="Roboto"/>
              </a:defRPr>
            </a:lvl7pPr>
            <a:lvl8pPr lvl="7">
              <a:spcBef>
                <a:spcPts val="0"/>
              </a:spcBef>
              <a:spcAft>
                <a:spcPts val="0"/>
              </a:spcAft>
              <a:buClr>
                <a:schemeClr val="dk2"/>
              </a:buClr>
              <a:buSzPts val="2800"/>
              <a:buFont typeface="Roboto"/>
              <a:buNone/>
              <a:defRPr>
                <a:solidFill>
                  <a:schemeClr val="dk2"/>
                </a:solidFill>
                <a:latin typeface="Roboto"/>
                <a:ea typeface="Roboto"/>
                <a:cs typeface="Roboto"/>
                <a:sym typeface="Roboto"/>
              </a:defRPr>
            </a:lvl8pPr>
            <a:lvl9pPr lvl="8">
              <a:spcBef>
                <a:spcPts val="0"/>
              </a:spcBef>
              <a:spcAft>
                <a:spcPts val="0"/>
              </a:spcAft>
              <a:buClr>
                <a:schemeClr val="dk2"/>
              </a:buClr>
              <a:buSzPts val="2800"/>
              <a:buFont typeface="Roboto"/>
              <a:buNone/>
              <a:defRPr>
                <a:solidFill>
                  <a:schemeClr val="dk2"/>
                </a:solidFill>
                <a:latin typeface="Roboto"/>
                <a:ea typeface="Roboto"/>
                <a:cs typeface="Roboto"/>
                <a:sym typeface="Roboto"/>
              </a:defRPr>
            </a:lvl9pPr>
          </a:lstStyle>
          <a:p/>
        </p:txBody>
      </p:sp>
      <p:sp>
        <p:nvSpPr>
          <p:cNvPr id="22" name="Google Shape;22;p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Font typeface="Roboto"/>
              <a:buChar char="●"/>
              <a:defRPr>
                <a:latin typeface="Roboto"/>
                <a:ea typeface="Roboto"/>
                <a:cs typeface="Roboto"/>
                <a:sym typeface="Roboto"/>
              </a:defRPr>
            </a:lvl1pPr>
            <a:lvl2pPr indent="-317500" lvl="1" marL="914400">
              <a:spcBef>
                <a:spcPts val="1600"/>
              </a:spcBef>
              <a:spcAft>
                <a:spcPts val="0"/>
              </a:spcAft>
              <a:buSzPts val="1400"/>
              <a:buFont typeface="Roboto"/>
              <a:buChar char="○"/>
              <a:defRPr>
                <a:latin typeface="Roboto"/>
                <a:ea typeface="Roboto"/>
                <a:cs typeface="Roboto"/>
                <a:sym typeface="Roboto"/>
              </a:defRPr>
            </a:lvl2pPr>
            <a:lvl3pPr indent="-317500" lvl="2" marL="1371600">
              <a:spcBef>
                <a:spcPts val="1600"/>
              </a:spcBef>
              <a:spcAft>
                <a:spcPts val="0"/>
              </a:spcAft>
              <a:buSzPts val="1400"/>
              <a:buFont typeface="Roboto"/>
              <a:buChar char="■"/>
              <a:defRPr>
                <a:latin typeface="Roboto"/>
                <a:ea typeface="Roboto"/>
                <a:cs typeface="Roboto"/>
                <a:sym typeface="Roboto"/>
              </a:defRPr>
            </a:lvl3pPr>
            <a:lvl4pPr indent="-317500" lvl="3" marL="1828800">
              <a:spcBef>
                <a:spcPts val="1600"/>
              </a:spcBef>
              <a:spcAft>
                <a:spcPts val="0"/>
              </a:spcAft>
              <a:buSzPts val="1400"/>
              <a:buFont typeface="Roboto"/>
              <a:buChar char="●"/>
              <a:defRPr>
                <a:latin typeface="Roboto"/>
                <a:ea typeface="Roboto"/>
                <a:cs typeface="Roboto"/>
                <a:sym typeface="Roboto"/>
              </a:defRPr>
            </a:lvl4pPr>
            <a:lvl5pPr indent="-317500" lvl="4" marL="2286000">
              <a:spcBef>
                <a:spcPts val="1600"/>
              </a:spcBef>
              <a:spcAft>
                <a:spcPts val="0"/>
              </a:spcAft>
              <a:buSzPts val="1400"/>
              <a:buFont typeface="Roboto"/>
              <a:buChar char="○"/>
              <a:defRPr>
                <a:latin typeface="Roboto"/>
                <a:ea typeface="Roboto"/>
                <a:cs typeface="Roboto"/>
                <a:sym typeface="Roboto"/>
              </a:defRPr>
            </a:lvl5pPr>
            <a:lvl6pPr indent="-317500" lvl="5" marL="2743200">
              <a:spcBef>
                <a:spcPts val="1600"/>
              </a:spcBef>
              <a:spcAft>
                <a:spcPts val="0"/>
              </a:spcAft>
              <a:buSzPts val="1400"/>
              <a:buFont typeface="Roboto"/>
              <a:buChar char="■"/>
              <a:defRPr>
                <a:latin typeface="Roboto"/>
                <a:ea typeface="Roboto"/>
                <a:cs typeface="Roboto"/>
                <a:sym typeface="Roboto"/>
              </a:defRPr>
            </a:lvl6pPr>
            <a:lvl7pPr indent="-317500" lvl="6" marL="3200400">
              <a:spcBef>
                <a:spcPts val="1600"/>
              </a:spcBef>
              <a:spcAft>
                <a:spcPts val="0"/>
              </a:spcAft>
              <a:buSzPts val="1400"/>
              <a:buFont typeface="Roboto"/>
              <a:buChar char="●"/>
              <a:defRPr>
                <a:latin typeface="Roboto"/>
                <a:ea typeface="Roboto"/>
                <a:cs typeface="Roboto"/>
                <a:sym typeface="Roboto"/>
              </a:defRPr>
            </a:lvl7pPr>
            <a:lvl8pPr indent="-317500" lvl="7" marL="3657600">
              <a:spcBef>
                <a:spcPts val="1600"/>
              </a:spcBef>
              <a:spcAft>
                <a:spcPts val="0"/>
              </a:spcAft>
              <a:buSzPts val="1400"/>
              <a:buFont typeface="Roboto"/>
              <a:buChar char="○"/>
              <a:defRPr>
                <a:latin typeface="Roboto"/>
                <a:ea typeface="Roboto"/>
                <a:cs typeface="Roboto"/>
                <a:sym typeface="Roboto"/>
              </a:defRPr>
            </a:lvl8pPr>
            <a:lvl9pPr indent="-317500" lvl="8" marL="4114800">
              <a:spcBef>
                <a:spcPts val="1600"/>
              </a:spcBef>
              <a:spcAft>
                <a:spcPts val="1600"/>
              </a:spcAft>
              <a:buSzPts val="1400"/>
              <a:buFont typeface="Roboto"/>
              <a:buChar char="■"/>
              <a:defRPr>
                <a:latin typeface="Roboto"/>
                <a:ea typeface="Roboto"/>
                <a:cs typeface="Roboto"/>
                <a:sym typeface="Roboto"/>
              </a:defRPr>
            </a:lvl9pPr>
          </a:lstStyle>
          <a:p/>
        </p:txBody>
      </p:sp>
      <p:sp>
        <p:nvSpPr>
          <p:cNvPr id="23" name="Google Shape;23;p5"/>
          <p:cNvSpPr txBox="1"/>
          <p:nvPr>
            <p:ph idx="12" type="sldNum"/>
          </p:nvPr>
        </p:nvSpPr>
        <p:spPr>
          <a:xfrm>
            <a:off x="173404" y="4568875"/>
            <a:ext cx="2934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4" name="Google Shape;24;p5"/>
          <p:cNvPicPr preferRelativeResize="0"/>
          <p:nvPr/>
        </p:nvPicPr>
        <p:blipFill>
          <a:blip r:embed="rId2">
            <a:alphaModFix/>
          </a:blip>
          <a:stretch>
            <a:fillRect/>
          </a:stretch>
        </p:blipFill>
        <p:spPr>
          <a:xfrm>
            <a:off x="8536086" y="4532676"/>
            <a:ext cx="405712" cy="393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800"/>
              <a:buFont typeface="Roboto Medium"/>
              <a:buNone/>
              <a:defRPr>
                <a:solidFill>
                  <a:schemeClr val="dk2"/>
                </a:solidFill>
                <a:latin typeface="Roboto Medium"/>
                <a:ea typeface="Roboto Medium"/>
                <a:cs typeface="Roboto Medium"/>
                <a:sym typeface="Roboto Medium"/>
              </a:defRPr>
            </a:lvl1pPr>
            <a:lvl2pPr lvl="1">
              <a:spcBef>
                <a:spcPts val="0"/>
              </a:spcBef>
              <a:spcAft>
                <a:spcPts val="0"/>
              </a:spcAft>
              <a:buClr>
                <a:schemeClr val="dk2"/>
              </a:buClr>
              <a:buSzPts val="2800"/>
              <a:buFont typeface="Roboto"/>
              <a:buNone/>
              <a:defRPr>
                <a:solidFill>
                  <a:schemeClr val="dk2"/>
                </a:solidFill>
                <a:latin typeface="Roboto"/>
                <a:ea typeface="Roboto"/>
                <a:cs typeface="Roboto"/>
                <a:sym typeface="Roboto"/>
              </a:defRPr>
            </a:lvl2pPr>
            <a:lvl3pPr lvl="2">
              <a:spcBef>
                <a:spcPts val="0"/>
              </a:spcBef>
              <a:spcAft>
                <a:spcPts val="0"/>
              </a:spcAft>
              <a:buClr>
                <a:schemeClr val="dk2"/>
              </a:buClr>
              <a:buSzPts val="2800"/>
              <a:buFont typeface="Roboto"/>
              <a:buNone/>
              <a:defRPr>
                <a:solidFill>
                  <a:schemeClr val="dk2"/>
                </a:solidFill>
                <a:latin typeface="Roboto"/>
                <a:ea typeface="Roboto"/>
                <a:cs typeface="Roboto"/>
                <a:sym typeface="Roboto"/>
              </a:defRPr>
            </a:lvl3pPr>
            <a:lvl4pPr lvl="3">
              <a:spcBef>
                <a:spcPts val="0"/>
              </a:spcBef>
              <a:spcAft>
                <a:spcPts val="0"/>
              </a:spcAft>
              <a:buClr>
                <a:schemeClr val="dk2"/>
              </a:buClr>
              <a:buSzPts val="2800"/>
              <a:buFont typeface="Roboto"/>
              <a:buNone/>
              <a:defRPr>
                <a:solidFill>
                  <a:schemeClr val="dk2"/>
                </a:solidFill>
                <a:latin typeface="Roboto"/>
                <a:ea typeface="Roboto"/>
                <a:cs typeface="Roboto"/>
                <a:sym typeface="Roboto"/>
              </a:defRPr>
            </a:lvl4pPr>
            <a:lvl5pPr lvl="4">
              <a:spcBef>
                <a:spcPts val="0"/>
              </a:spcBef>
              <a:spcAft>
                <a:spcPts val="0"/>
              </a:spcAft>
              <a:buClr>
                <a:schemeClr val="dk2"/>
              </a:buClr>
              <a:buSzPts val="2800"/>
              <a:buFont typeface="Roboto"/>
              <a:buNone/>
              <a:defRPr>
                <a:solidFill>
                  <a:schemeClr val="dk2"/>
                </a:solidFill>
                <a:latin typeface="Roboto"/>
                <a:ea typeface="Roboto"/>
                <a:cs typeface="Roboto"/>
                <a:sym typeface="Roboto"/>
              </a:defRPr>
            </a:lvl5pPr>
            <a:lvl6pPr lvl="5">
              <a:spcBef>
                <a:spcPts val="0"/>
              </a:spcBef>
              <a:spcAft>
                <a:spcPts val="0"/>
              </a:spcAft>
              <a:buClr>
                <a:schemeClr val="dk2"/>
              </a:buClr>
              <a:buSzPts val="2800"/>
              <a:buFont typeface="Roboto"/>
              <a:buNone/>
              <a:defRPr>
                <a:solidFill>
                  <a:schemeClr val="dk2"/>
                </a:solidFill>
                <a:latin typeface="Roboto"/>
                <a:ea typeface="Roboto"/>
                <a:cs typeface="Roboto"/>
                <a:sym typeface="Roboto"/>
              </a:defRPr>
            </a:lvl6pPr>
            <a:lvl7pPr lvl="6">
              <a:spcBef>
                <a:spcPts val="0"/>
              </a:spcBef>
              <a:spcAft>
                <a:spcPts val="0"/>
              </a:spcAft>
              <a:buClr>
                <a:schemeClr val="dk2"/>
              </a:buClr>
              <a:buSzPts val="2800"/>
              <a:buFont typeface="Roboto"/>
              <a:buNone/>
              <a:defRPr>
                <a:solidFill>
                  <a:schemeClr val="dk2"/>
                </a:solidFill>
                <a:latin typeface="Roboto"/>
                <a:ea typeface="Roboto"/>
                <a:cs typeface="Roboto"/>
                <a:sym typeface="Roboto"/>
              </a:defRPr>
            </a:lvl7pPr>
            <a:lvl8pPr lvl="7">
              <a:spcBef>
                <a:spcPts val="0"/>
              </a:spcBef>
              <a:spcAft>
                <a:spcPts val="0"/>
              </a:spcAft>
              <a:buClr>
                <a:schemeClr val="dk2"/>
              </a:buClr>
              <a:buSzPts val="2800"/>
              <a:buFont typeface="Roboto"/>
              <a:buNone/>
              <a:defRPr>
                <a:solidFill>
                  <a:schemeClr val="dk2"/>
                </a:solidFill>
                <a:latin typeface="Roboto"/>
                <a:ea typeface="Roboto"/>
                <a:cs typeface="Roboto"/>
                <a:sym typeface="Roboto"/>
              </a:defRPr>
            </a:lvl8pPr>
            <a:lvl9pPr lvl="8">
              <a:spcBef>
                <a:spcPts val="0"/>
              </a:spcBef>
              <a:spcAft>
                <a:spcPts val="0"/>
              </a:spcAft>
              <a:buClr>
                <a:schemeClr val="dk2"/>
              </a:buClr>
              <a:buSzPts val="2800"/>
              <a:buFont typeface="Roboto"/>
              <a:buNone/>
              <a:defRPr>
                <a:solidFill>
                  <a:schemeClr val="dk2"/>
                </a:solidFill>
                <a:latin typeface="Roboto"/>
                <a:ea typeface="Roboto"/>
                <a:cs typeface="Roboto"/>
                <a:sym typeface="Roboto"/>
              </a:defRPr>
            </a:lvl9pPr>
          </a:lstStyle>
          <a:p/>
        </p:txBody>
      </p:sp>
      <p:sp>
        <p:nvSpPr>
          <p:cNvPr id="27" name="Google Shape;27;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Roboto"/>
              <a:buChar char="●"/>
              <a:defRPr sz="1400">
                <a:latin typeface="Roboto"/>
                <a:ea typeface="Roboto"/>
                <a:cs typeface="Roboto"/>
                <a:sym typeface="Roboto"/>
              </a:defRPr>
            </a:lvl1pPr>
            <a:lvl2pPr indent="-304800" lvl="1" marL="914400">
              <a:spcBef>
                <a:spcPts val="1600"/>
              </a:spcBef>
              <a:spcAft>
                <a:spcPts val="0"/>
              </a:spcAft>
              <a:buSzPts val="1200"/>
              <a:buFont typeface="Roboto"/>
              <a:buChar char="○"/>
              <a:defRPr sz="1200">
                <a:latin typeface="Roboto"/>
                <a:ea typeface="Roboto"/>
                <a:cs typeface="Roboto"/>
                <a:sym typeface="Roboto"/>
              </a:defRPr>
            </a:lvl2pPr>
            <a:lvl3pPr indent="-304800" lvl="2" marL="1371600">
              <a:spcBef>
                <a:spcPts val="1600"/>
              </a:spcBef>
              <a:spcAft>
                <a:spcPts val="0"/>
              </a:spcAft>
              <a:buSzPts val="1200"/>
              <a:buFont typeface="Roboto"/>
              <a:buChar char="■"/>
              <a:defRPr sz="1200">
                <a:latin typeface="Roboto"/>
                <a:ea typeface="Roboto"/>
                <a:cs typeface="Roboto"/>
                <a:sym typeface="Roboto"/>
              </a:defRPr>
            </a:lvl3pPr>
            <a:lvl4pPr indent="-304800" lvl="3" marL="1828800">
              <a:spcBef>
                <a:spcPts val="1600"/>
              </a:spcBef>
              <a:spcAft>
                <a:spcPts val="0"/>
              </a:spcAft>
              <a:buSzPts val="1200"/>
              <a:buFont typeface="Roboto"/>
              <a:buChar char="●"/>
              <a:defRPr sz="1200">
                <a:latin typeface="Roboto"/>
                <a:ea typeface="Roboto"/>
                <a:cs typeface="Roboto"/>
                <a:sym typeface="Roboto"/>
              </a:defRPr>
            </a:lvl4pPr>
            <a:lvl5pPr indent="-304800" lvl="4" marL="2286000">
              <a:spcBef>
                <a:spcPts val="1600"/>
              </a:spcBef>
              <a:spcAft>
                <a:spcPts val="0"/>
              </a:spcAft>
              <a:buSzPts val="1200"/>
              <a:buFont typeface="Roboto"/>
              <a:buChar char="○"/>
              <a:defRPr sz="1200">
                <a:latin typeface="Roboto"/>
                <a:ea typeface="Roboto"/>
                <a:cs typeface="Roboto"/>
                <a:sym typeface="Roboto"/>
              </a:defRPr>
            </a:lvl5pPr>
            <a:lvl6pPr indent="-304800" lvl="5" marL="2743200">
              <a:spcBef>
                <a:spcPts val="1600"/>
              </a:spcBef>
              <a:spcAft>
                <a:spcPts val="0"/>
              </a:spcAft>
              <a:buSzPts val="1200"/>
              <a:buFont typeface="Roboto"/>
              <a:buChar char="■"/>
              <a:defRPr sz="1200">
                <a:latin typeface="Roboto"/>
                <a:ea typeface="Roboto"/>
                <a:cs typeface="Roboto"/>
                <a:sym typeface="Roboto"/>
              </a:defRPr>
            </a:lvl6pPr>
            <a:lvl7pPr indent="-304800" lvl="6" marL="3200400">
              <a:spcBef>
                <a:spcPts val="1600"/>
              </a:spcBef>
              <a:spcAft>
                <a:spcPts val="0"/>
              </a:spcAft>
              <a:buSzPts val="1200"/>
              <a:buFont typeface="Roboto"/>
              <a:buChar char="●"/>
              <a:defRPr sz="1200">
                <a:latin typeface="Roboto"/>
                <a:ea typeface="Roboto"/>
                <a:cs typeface="Roboto"/>
                <a:sym typeface="Roboto"/>
              </a:defRPr>
            </a:lvl7pPr>
            <a:lvl8pPr indent="-304800" lvl="7" marL="3657600">
              <a:spcBef>
                <a:spcPts val="1600"/>
              </a:spcBef>
              <a:spcAft>
                <a:spcPts val="0"/>
              </a:spcAft>
              <a:buSzPts val="1200"/>
              <a:buFont typeface="Roboto"/>
              <a:buChar char="○"/>
              <a:defRPr sz="1200">
                <a:latin typeface="Roboto"/>
                <a:ea typeface="Roboto"/>
                <a:cs typeface="Roboto"/>
                <a:sym typeface="Roboto"/>
              </a:defRPr>
            </a:lvl8pPr>
            <a:lvl9pPr indent="-304800" lvl="8" marL="4114800">
              <a:spcBef>
                <a:spcPts val="1600"/>
              </a:spcBef>
              <a:spcAft>
                <a:spcPts val="1600"/>
              </a:spcAft>
              <a:buSzPts val="1200"/>
              <a:buFont typeface="Roboto"/>
              <a:buChar char="■"/>
              <a:defRPr sz="1200">
                <a:latin typeface="Roboto"/>
                <a:ea typeface="Roboto"/>
                <a:cs typeface="Roboto"/>
                <a:sym typeface="Roboto"/>
              </a:defRPr>
            </a:lvl9pPr>
          </a:lstStyle>
          <a:p/>
        </p:txBody>
      </p:sp>
      <p:sp>
        <p:nvSpPr>
          <p:cNvPr id="28" name="Google Shape;28;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Roboto"/>
              <a:buChar char="●"/>
              <a:defRPr sz="1400">
                <a:latin typeface="Roboto"/>
                <a:ea typeface="Roboto"/>
                <a:cs typeface="Roboto"/>
                <a:sym typeface="Roboto"/>
              </a:defRPr>
            </a:lvl1pPr>
            <a:lvl2pPr indent="-304800" lvl="1" marL="914400">
              <a:spcBef>
                <a:spcPts val="1600"/>
              </a:spcBef>
              <a:spcAft>
                <a:spcPts val="0"/>
              </a:spcAft>
              <a:buSzPts val="1200"/>
              <a:buFont typeface="Roboto"/>
              <a:buChar char="○"/>
              <a:defRPr sz="1200">
                <a:latin typeface="Roboto"/>
                <a:ea typeface="Roboto"/>
                <a:cs typeface="Roboto"/>
                <a:sym typeface="Roboto"/>
              </a:defRPr>
            </a:lvl2pPr>
            <a:lvl3pPr indent="-304800" lvl="2" marL="1371600">
              <a:spcBef>
                <a:spcPts val="1600"/>
              </a:spcBef>
              <a:spcAft>
                <a:spcPts val="0"/>
              </a:spcAft>
              <a:buSzPts val="1200"/>
              <a:buFont typeface="Roboto"/>
              <a:buChar char="■"/>
              <a:defRPr sz="1200">
                <a:latin typeface="Roboto"/>
                <a:ea typeface="Roboto"/>
                <a:cs typeface="Roboto"/>
                <a:sym typeface="Roboto"/>
              </a:defRPr>
            </a:lvl3pPr>
            <a:lvl4pPr indent="-304800" lvl="3" marL="1828800">
              <a:spcBef>
                <a:spcPts val="1600"/>
              </a:spcBef>
              <a:spcAft>
                <a:spcPts val="0"/>
              </a:spcAft>
              <a:buSzPts val="1200"/>
              <a:buFont typeface="Roboto"/>
              <a:buChar char="●"/>
              <a:defRPr sz="1200">
                <a:latin typeface="Roboto"/>
                <a:ea typeface="Roboto"/>
                <a:cs typeface="Roboto"/>
                <a:sym typeface="Roboto"/>
              </a:defRPr>
            </a:lvl4pPr>
            <a:lvl5pPr indent="-304800" lvl="4" marL="2286000">
              <a:spcBef>
                <a:spcPts val="1600"/>
              </a:spcBef>
              <a:spcAft>
                <a:spcPts val="0"/>
              </a:spcAft>
              <a:buSzPts val="1200"/>
              <a:buFont typeface="Roboto"/>
              <a:buChar char="○"/>
              <a:defRPr sz="1200">
                <a:latin typeface="Roboto"/>
                <a:ea typeface="Roboto"/>
                <a:cs typeface="Roboto"/>
                <a:sym typeface="Roboto"/>
              </a:defRPr>
            </a:lvl5pPr>
            <a:lvl6pPr indent="-304800" lvl="5" marL="2743200">
              <a:spcBef>
                <a:spcPts val="1600"/>
              </a:spcBef>
              <a:spcAft>
                <a:spcPts val="0"/>
              </a:spcAft>
              <a:buSzPts val="1200"/>
              <a:buFont typeface="Roboto"/>
              <a:buChar char="■"/>
              <a:defRPr sz="1200">
                <a:latin typeface="Roboto"/>
                <a:ea typeface="Roboto"/>
                <a:cs typeface="Roboto"/>
                <a:sym typeface="Roboto"/>
              </a:defRPr>
            </a:lvl6pPr>
            <a:lvl7pPr indent="-304800" lvl="6" marL="3200400">
              <a:spcBef>
                <a:spcPts val="1600"/>
              </a:spcBef>
              <a:spcAft>
                <a:spcPts val="0"/>
              </a:spcAft>
              <a:buSzPts val="1200"/>
              <a:buFont typeface="Roboto"/>
              <a:buChar char="●"/>
              <a:defRPr sz="1200">
                <a:latin typeface="Roboto"/>
                <a:ea typeface="Roboto"/>
                <a:cs typeface="Roboto"/>
                <a:sym typeface="Roboto"/>
              </a:defRPr>
            </a:lvl7pPr>
            <a:lvl8pPr indent="-304800" lvl="7" marL="3657600">
              <a:spcBef>
                <a:spcPts val="1600"/>
              </a:spcBef>
              <a:spcAft>
                <a:spcPts val="0"/>
              </a:spcAft>
              <a:buSzPts val="1200"/>
              <a:buFont typeface="Roboto"/>
              <a:buChar char="○"/>
              <a:defRPr sz="1200">
                <a:latin typeface="Roboto"/>
                <a:ea typeface="Roboto"/>
                <a:cs typeface="Roboto"/>
                <a:sym typeface="Roboto"/>
              </a:defRPr>
            </a:lvl8pPr>
            <a:lvl9pPr indent="-304800" lvl="8" marL="4114800">
              <a:spcBef>
                <a:spcPts val="1600"/>
              </a:spcBef>
              <a:spcAft>
                <a:spcPts val="1600"/>
              </a:spcAft>
              <a:buSzPts val="1200"/>
              <a:buFont typeface="Roboto"/>
              <a:buChar char="■"/>
              <a:defRPr sz="1200">
                <a:latin typeface="Roboto"/>
                <a:ea typeface="Roboto"/>
                <a:cs typeface="Roboto"/>
                <a:sym typeface="Roboto"/>
              </a:defRPr>
            </a:lvl9pPr>
          </a:lstStyle>
          <a:p/>
        </p:txBody>
      </p:sp>
      <p:sp>
        <p:nvSpPr>
          <p:cNvPr id="29" name="Google Shape;29;p6"/>
          <p:cNvSpPr txBox="1"/>
          <p:nvPr>
            <p:ph idx="12" type="sldNum"/>
          </p:nvPr>
        </p:nvSpPr>
        <p:spPr>
          <a:xfrm>
            <a:off x="173404" y="4568875"/>
            <a:ext cx="2934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0" name="Google Shape;30;p6"/>
          <p:cNvPicPr preferRelativeResize="0"/>
          <p:nvPr/>
        </p:nvPicPr>
        <p:blipFill>
          <a:blip r:embed="rId2">
            <a:alphaModFix/>
          </a:blip>
          <a:stretch>
            <a:fillRect/>
          </a:stretch>
        </p:blipFill>
        <p:spPr>
          <a:xfrm>
            <a:off x="8536086" y="4532676"/>
            <a:ext cx="405712" cy="3935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type="titleOnly">
  <p:cSld name="TITLE_ONLY">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7"/>
          <p:cNvSpPr txBox="1"/>
          <p:nvPr>
            <p:ph idx="12" type="sldNum"/>
          </p:nvPr>
        </p:nvSpPr>
        <p:spPr>
          <a:xfrm>
            <a:off x="173404" y="4568875"/>
            <a:ext cx="2934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3" name="Google Shape;33;p7"/>
          <p:cNvSpPr txBox="1"/>
          <p:nvPr>
            <p:ph type="title"/>
          </p:nvPr>
        </p:nvSpPr>
        <p:spPr>
          <a:xfrm>
            <a:off x="418000" y="1791025"/>
            <a:ext cx="5093400" cy="200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8"/>
          <p:cNvSpPr txBox="1"/>
          <p:nvPr>
            <p:ph idx="12" type="sldNum"/>
          </p:nvPr>
        </p:nvSpPr>
        <p:spPr>
          <a:xfrm>
            <a:off x="173404" y="4568875"/>
            <a:ext cx="2934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 name="Google Shape;36;p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7" name="Google Shape;37;p8"/>
          <p:cNvPicPr preferRelativeResize="0"/>
          <p:nvPr/>
        </p:nvPicPr>
        <p:blipFill>
          <a:blip r:embed="rId3">
            <a:alphaModFix/>
          </a:blip>
          <a:stretch>
            <a:fillRect/>
          </a:stretch>
        </p:blipFill>
        <p:spPr>
          <a:xfrm>
            <a:off x="7374521" y="4645072"/>
            <a:ext cx="1510252" cy="33322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9"/>
          <p:cNvSpPr txBox="1"/>
          <p:nvPr>
            <p:ph type="title"/>
          </p:nvPr>
        </p:nvSpPr>
        <p:spPr>
          <a:xfrm>
            <a:off x="490250" y="1181725"/>
            <a:ext cx="6367800" cy="2514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4800"/>
              <a:buFont typeface="Roboto Medium"/>
              <a:buNone/>
              <a:defRPr sz="4800">
                <a:solidFill>
                  <a:schemeClr val="dk2"/>
                </a:solidFill>
                <a:latin typeface="Roboto Medium"/>
                <a:ea typeface="Roboto Medium"/>
                <a:cs typeface="Roboto Medium"/>
                <a:sym typeface="Roboto Medium"/>
              </a:defRPr>
            </a:lvl1pPr>
            <a:lvl2pPr lvl="1">
              <a:spcBef>
                <a:spcPts val="0"/>
              </a:spcBef>
              <a:spcAft>
                <a:spcPts val="0"/>
              </a:spcAft>
              <a:buClr>
                <a:schemeClr val="dk2"/>
              </a:buClr>
              <a:buSzPts val="4800"/>
              <a:buFont typeface="Roboto"/>
              <a:buNone/>
              <a:defRPr sz="4800">
                <a:solidFill>
                  <a:schemeClr val="dk2"/>
                </a:solidFill>
                <a:latin typeface="Roboto"/>
                <a:ea typeface="Roboto"/>
                <a:cs typeface="Roboto"/>
                <a:sym typeface="Roboto"/>
              </a:defRPr>
            </a:lvl2pPr>
            <a:lvl3pPr lvl="2">
              <a:spcBef>
                <a:spcPts val="0"/>
              </a:spcBef>
              <a:spcAft>
                <a:spcPts val="0"/>
              </a:spcAft>
              <a:buClr>
                <a:schemeClr val="dk2"/>
              </a:buClr>
              <a:buSzPts val="4800"/>
              <a:buFont typeface="Roboto"/>
              <a:buNone/>
              <a:defRPr sz="4800">
                <a:solidFill>
                  <a:schemeClr val="dk2"/>
                </a:solidFill>
                <a:latin typeface="Roboto"/>
                <a:ea typeface="Roboto"/>
                <a:cs typeface="Roboto"/>
                <a:sym typeface="Roboto"/>
              </a:defRPr>
            </a:lvl3pPr>
            <a:lvl4pPr lvl="3">
              <a:spcBef>
                <a:spcPts val="0"/>
              </a:spcBef>
              <a:spcAft>
                <a:spcPts val="0"/>
              </a:spcAft>
              <a:buClr>
                <a:schemeClr val="dk2"/>
              </a:buClr>
              <a:buSzPts val="4800"/>
              <a:buFont typeface="Roboto"/>
              <a:buNone/>
              <a:defRPr sz="4800">
                <a:solidFill>
                  <a:schemeClr val="dk2"/>
                </a:solidFill>
                <a:latin typeface="Roboto"/>
                <a:ea typeface="Roboto"/>
                <a:cs typeface="Roboto"/>
                <a:sym typeface="Roboto"/>
              </a:defRPr>
            </a:lvl4pPr>
            <a:lvl5pPr lvl="4">
              <a:spcBef>
                <a:spcPts val="0"/>
              </a:spcBef>
              <a:spcAft>
                <a:spcPts val="0"/>
              </a:spcAft>
              <a:buClr>
                <a:schemeClr val="dk2"/>
              </a:buClr>
              <a:buSzPts val="4800"/>
              <a:buFont typeface="Roboto"/>
              <a:buNone/>
              <a:defRPr sz="4800">
                <a:solidFill>
                  <a:schemeClr val="dk2"/>
                </a:solidFill>
                <a:latin typeface="Roboto"/>
                <a:ea typeface="Roboto"/>
                <a:cs typeface="Roboto"/>
                <a:sym typeface="Roboto"/>
              </a:defRPr>
            </a:lvl5pPr>
            <a:lvl6pPr lvl="5">
              <a:spcBef>
                <a:spcPts val="0"/>
              </a:spcBef>
              <a:spcAft>
                <a:spcPts val="0"/>
              </a:spcAft>
              <a:buClr>
                <a:schemeClr val="dk2"/>
              </a:buClr>
              <a:buSzPts val="4800"/>
              <a:buFont typeface="Roboto"/>
              <a:buNone/>
              <a:defRPr sz="4800">
                <a:solidFill>
                  <a:schemeClr val="dk2"/>
                </a:solidFill>
                <a:latin typeface="Roboto"/>
                <a:ea typeface="Roboto"/>
                <a:cs typeface="Roboto"/>
                <a:sym typeface="Roboto"/>
              </a:defRPr>
            </a:lvl6pPr>
            <a:lvl7pPr lvl="6">
              <a:spcBef>
                <a:spcPts val="0"/>
              </a:spcBef>
              <a:spcAft>
                <a:spcPts val="0"/>
              </a:spcAft>
              <a:buClr>
                <a:schemeClr val="dk2"/>
              </a:buClr>
              <a:buSzPts val="4800"/>
              <a:buFont typeface="Roboto"/>
              <a:buNone/>
              <a:defRPr sz="4800">
                <a:solidFill>
                  <a:schemeClr val="dk2"/>
                </a:solidFill>
                <a:latin typeface="Roboto"/>
                <a:ea typeface="Roboto"/>
                <a:cs typeface="Roboto"/>
                <a:sym typeface="Roboto"/>
              </a:defRPr>
            </a:lvl7pPr>
            <a:lvl8pPr lvl="7">
              <a:spcBef>
                <a:spcPts val="0"/>
              </a:spcBef>
              <a:spcAft>
                <a:spcPts val="0"/>
              </a:spcAft>
              <a:buClr>
                <a:schemeClr val="dk2"/>
              </a:buClr>
              <a:buSzPts val="4800"/>
              <a:buFont typeface="Roboto"/>
              <a:buNone/>
              <a:defRPr sz="4800">
                <a:solidFill>
                  <a:schemeClr val="dk2"/>
                </a:solidFill>
                <a:latin typeface="Roboto"/>
                <a:ea typeface="Roboto"/>
                <a:cs typeface="Roboto"/>
                <a:sym typeface="Roboto"/>
              </a:defRPr>
            </a:lvl8pPr>
            <a:lvl9pPr lvl="8">
              <a:spcBef>
                <a:spcPts val="0"/>
              </a:spcBef>
              <a:spcAft>
                <a:spcPts val="0"/>
              </a:spcAft>
              <a:buClr>
                <a:schemeClr val="dk2"/>
              </a:buClr>
              <a:buSzPts val="4800"/>
              <a:buFont typeface="Roboto"/>
              <a:buNone/>
              <a:defRPr sz="4800">
                <a:solidFill>
                  <a:schemeClr val="dk2"/>
                </a:solidFill>
                <a:latin typeface="Roboto"/>
                <a:ea typeface="Roboto"/>
                <a:cs typeface="Roboto"/>
                <a:sym typeface="Roboto"/>
              </a:defRPr>
            </a:lvl9pPr>
          </a:lstStyle>
          <a:p/>
        </p:txBody>
      </p:sp>
      <p:sp>
        <p:nvSpPr>
          <p:cNvPr id="40" name="Google Shape;40;p9"/>
          <p:cNvSpPr txBox="1"/>
          <p:nvPr>
            <p:ph idx="12" type="sldNum"/>
          </p:nvPr>
        </p:nvSpPr>
        <p:spPr>
          <a:xfrm>
            <a:off x="173404" y="4568875"/>
            <a:ext cx="2934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1" name="Google Shape;41;p9"/>
          <p:cNvPicPr preferRelativeResize="0"/>
          <p:nvPr/>
        </p:nvPicPr>
        <p:blipFill>
          <a:blip r:embed="rId3">
            <a:alphaModFix/>
          </a:blip>
          <a:stretch>
            <a:fillRect/>
          </a:stretch>
        </p:blipFill>
        <p:spPr>
          <a:xfrm>
            <a:off x="7374521" y="4645072"/>
            <a:ext cx="1510252" cy="3332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0"/>
          <p:cNvSpPr txBox="1"/>
          <p:nvPr>
            <p:ph idx="12" type="sldNum"/>
          </p:nvPr>
        </p:nvSpPr>
        <p:spPr>
          <a:xfrm>
            <a:off x="173404" y="4568875"/>
            <a:ext cx="2934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10"/>
          <p:cNvPicPr preferRelativeResize="0"/>
          <p:nvPr/>
        </p:nvPicPr>
        <p:blipFill>
          <a:blip r:embed="rId3">
            <a:alphaModFix/>
          </a:blip>
          <a:stretch>
            <a:fillRect/>
          </a:stretch>
        </p:blipFill>
        <p:spPr>
          <a:xfrm>
            <a:off x="7374521" y="4645072"/>
            <a:ext cx="1510252" cy="333226"/>
          </a:xfrm>
          <a:prstGeom prst="rect">
            <a:avLst/>
          </a:prstGeom>
          <a:noFill/>
          <a:ln>
            <a:noFill/>
          </a:ln>
        </p:spPr>
      </p:pic>
      <p:sp>
        <p:nvSpPr>
          <p:cNvPr id="45" name="Google Shape;45;p1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Roboto Medium"/>
              <a:buNone/>
              <a:defRPr>
                <a:solidFill>
                  <a:srgbClr val="FFFFFF"/>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 name="Google Shape;46;p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1600"/>
              </a:spcBef>
              <a:spcAft>
                <a:spcPts val="0"/>
              </a:spcAft>
              <a:buSzPts val="1400"/>
              <a:buFont typeface="Roboto"/>
              <a:buChar char="○"/>
              <a:defRPr>
                <a:latin typeface="Roboto"/>
                <a:ea typeface="Roboto"/>
                <a:cs typeface="Roboto"/>
                <a:sym typeface="Roboto"/>
              </a:defRPr>
            </a:lvl2pPr>
            <a:lvl3pPr indent="-317500" lvl="2" marL="1371600" rtl="0">
              <a:spcBef>
                <a:spcPts val="1600"/>
              </a:spcBef>
              <a:spcAft>
                <a:spcPts val="0"/>
              </a:spcAft>
              <a:buSzPts val="1400"/>
              <a:buFont typeface="Roboto"/>
              <a:buChar char="■"/>
              <a:defRPr>
                <a:latin typeface="Roboto"/>
                <a:ea typeface="Roboto"/>
                <a:cs typeface="Roboto"/>
                <a:sym typeface="Roboto"/>
              </a:defRPr>
            </a:lvl3pPr>
            <a:lvl4pPr indent="-317500" lvl="3" marL="1828800" rtl="0">
              <a:spcBef>
                <a:spcPts val="1600"/>
              </a:spcBef>
              <a:spcAft>
                <a:spcPts val="0"/>
              </a:spcAft>
              <a:buSzPts val="1400"/>
              <a:buFont typeface="Roboto"/>
              <a:buChar char="●"/>
              <a:defRPr>
                <a:latin typeface="Roboto"/>
                <a:ea typeface="Roboto"/>
                <a:cs typeface="Roboto"/>
                <a:sym typeface="Roboto"/>
              </a:defRPr>
            </a:lvl4pPr>
            <a:lvl5pPr indent="-317500" lvl="4" marL="2286000" rtl="0">
              <a:spcBef>
                <a:spcPts val="1600"/>
              </a:spcBef>
              <a:spcAft>
                <a:spcPts val="0"/>
              </a:spcAft>
              <a:buSzPts val="1400"/>
              <a:buFont typeface="Roboto"/>
              <a:buChar char="○"/>
              <a:defRPr>
                <a:latin typeface="Roboto"/>
                <a:ea typeface="Roboto"/>
                <a:cs typeface="Roboto"/>
                <a:sym typeface="Roboto"/>
              </a:defRPr>
            </a:lvl5pPr>
            <a:lvl6pPr indent="-317500" lvl="5" marL="2743200" rtl="0">
              <a:spcBef>
                <a:spcPts val="1600"/>
              </a:spcBef>
              <a:spcAft>
                <a:spcPts val="0"/>
              </a:spcAft>
              <a:buSzPts val="1400"/>
              <a:buFont typeface="Roboto"/>
              <a:buChar char="■"/>
              <a:defRPr>
                <a:latin typeface="Roboto"/>
                <a:ea typeface="Roboto"/>
                <a:cs typeface="Roboto"/>
                <a:sym typeface="Roboto"/>
              </a:defRPr>
            </a:lvl6pPr>
            <a:lvl7pPr indent="-317500" lvl="6" marL="3200400" rtl="0">
              <a:spcBef>
                <a:spcPts val="1600"/>
              </a:spcBef>
              <a:spcAft>
                <a:spcPts val="0"/>
              </a:spcAft>
              <a:buSzPts val="1400"/>
              <a:buFont typeface="Roboto"/>
              <a:buChar char="●"/>
              <a:defRPr>
                <a:latin typeface="Roboto"/>
                <a:ea typeface="Roboto"/>
                <a:cs typeface="Roboto"/>
                <a:sym typeface="Roboto"/>
              </a:defRPr>
            </a:lvl7pPr>
            <a:lvl8pPr indent="-317500" lvl="7" marL="3657600" rtl="0">
              <a:spcBef>
                <a:spcPts val="1600"/>
              </a:spcBef>
              <a:spcAft>
                <a:spcPts val="0"/>
              </a:spcAft>
              <a:buSzPts val="1400"/>
              <a:buFont typeface="Roboto"/>
              <a:buChar char="○"/>
              <a:defRPr>
                <a:latin typeface="Roboto"/>
                <a:ea typeface="Roboto"/>
                <a:cs typeface="Roboto"/>
                <a:sym typeface="Roboto"/>
              </a:defRPr>
            </a:lvl8pPr>
            <a:lvl9pPr indent="-317500" lvl="8" marL="4114800" rtl="0">
              <a:spcBef>
                <a:spcPts val="1600"/>
              </a:spcBef>
              <a:spcAft>
                <a:spcPts val="16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Roboto Medium"/>
              <a:buNone/>
              <a:defRPr sz="2800">
                <a:solidFill>
                  <a:schemeClr val="dk2"/>
                </a:solidFill>
                <a:latin typeface="Roboto Medium"/>
                <a:ea typeface="Roboto Medium"/>
                <a:cs typeface="Roboto Medium"/>
                <a:sym typeface="Roboto Medium"/>
              </a:defRPr>
            </a:lvl1pPr>
            <a:lvl2pPr lvl="1">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2pPr>
            <a:lvl3pPr lvl="2">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3pPr>
            <a:lvl4pPr lvl="3">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4pPr>
            <a:lvl5pPr lvl="4">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5pPr>
            <a:lvl6pPr lvl="5">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6pPr>
            <a:lvl7pPr lvl="6">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7pPr>
            <a:lvl8pPr lvl="7">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8pPr>
            <a:lvl9pPr lvl="8">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173404" y="4568875"/>
            <a:ext cx="293400" cy="393600"/>
          </a:xfrm>
          <a:prstGeom prst="rect">
            <a:avLst/>
          </a:prstGeom>
          <a:noFill/>
          <a:ln>
            <a:noFill/>
          </a:ln>
        </p:spPr>
        <p:txBody>
          <a:bodyPr anchorCtr="0" anchor="ctr" bIns="91425" lIns="91425" spcFirstLastPara="1" rIns="91425" wrap="square" tIns="91425">
            <a:noAutofit/>
          </a:bodyPr>
          <a:lstStyle>
            <a:lvl1pPr lvl="0" algn="r">
              <a:buNone/>
              <a:defRPr sz="1000">
                <a:solidFill>
                  <a:srgbClr val="999999"/>
                </a:solidFill>
              </a:defRPr>
            </a:lvl1pPr>
            <a:lvl2pPr lvl="1" algn="r">
              <a:buNone/>
              <a:defRPr sz="1000">
                <a:solidFill>
                  <a:srgbClr val="999999"/>
                </a:solidFill>
              </a:defRPr>
            </a:lvl2pPr>
            <a:lvl3pPr lvl="2" algn="r">
              <a:buNone/>
              <a:defRPr sz="1000">
                <a:solidFill>
                  <a:srgbClr val="999999"/>
                </a:solidFill>
              </a:defRPr>
            </a:lvl3pPr>
            <a:lvl4pPr lvl="3" algn="r">
              <a:buNone/>
              <a:defRPr sz="1000">
                <a:solidFill>
                  <a:srgbClr val="999999"/>
                </a:solidFill>
              </a:defRPr>
            </a:lvl4pPr>
            <a:lvl5pPr lvl="4" algn="r">
              <a:buNone/>
              <a:defRPr sz="1000">
                <a:solidFill>
                  <a:srgbClr val="999999"/>
                </a:solidFill>
              </a:defRPr>
            </a:lvl5pPr>
            <a:lvl6pPr lvl="5" algn="r">
              <a:buNone/>
              <a:defRPr sz="1000">
                <a:solidFill>
                  <a:srgbClr val="999999"/>
                </a:solidFill>
              </a:defRPr>
            </a:lvl6pPr>
            <a:lvl7pPr lvl="6" algn="r">
              <a:buNone/>
              <a:defRPr sz="1000">
                <a:solidFill>
                  <a:srgbClr val="999999"/>
                </a:solidFill>
              </a:defRPr>
            </a:lvl7pPr>
            <a:lvl8pPr lvl="7" algn="r">
              <a:buNone/>
              <a:defRPr sz="1000">
                <a:solidFill>
                  <a:srgbClr val="999999"/>
                </a:solidFill>
              </a:defRPr>
            </a:lvl8pPr>
            <a:lvl9pPr lvl="8" algn="r">
              <a:buNone/>
              <a:defRPr sz="1000">
                <a:solidFill>
                  <a:srgbClr val="999999"/>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34.png"/><Relationship Id="rId5" Type="http://schemas.openxmlformats.org/officeDocument/2006/relationships/image" Target="../media/image16.png"/><Relationship Id="rId6"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27.png"/><Relationship Id="rId5"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s://github.com/kubernetes-sigs/descheduler"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6.png"/><Relationship Id="rId4" Type="http://schemas.openxmlformats.org/officeDocument/2006/relationships/hyperlink" Target="https://linchpiner.github.io/k8s-multi-container-pods.html#_communication_between_containers_in_a_pod" TargetMode="External"/><Relationship Id="rId5" Type="http://schemas.openxmlformats.org/officeDocument/2006/relationships/image" Target="../media/image43.png"/><Relationship Id="rId6" Type="http://schemas.openxmlformats.org/officeDocument/2006/relationships/image" Target="../media/image42.png"/><Relationship Id="rId7"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47.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44.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54.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55.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65.png"/><Relationship Id="rId4" Type="http://schemas.openxmlformats.org/officeDocument/2006/relationships/image" Target="../media/image64.png"/><Relationship Id="rId5" Type="http://schemas.openxmlformats.org/officeDocument/2006/relationships/image" Target="../media/image6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hyperlink" Target="https://kubernetes.io/docs/concepts/extend-kubernetes/#network-plugins" TargetMode="External"/><Relationship Id="rId4" Type="http://schemas.openxmlformats.org/officeDocument/2006/relationships/hyperlink" Target="https://kubernetes.io/docs/concepts/extend-kubernetes/#storage-plugin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hyperlink" Target="https://kubernetes.io/docs/tasks/extend-kubectl/kubectl-plugins/" TargetMode="External"/><Relationship Id="rId4" Type="http://schemas.openxmlformats.org/officeDocument/2006/relationships/image" Target="../media/image62.png"/><Relationship Id="rId5" Type="http://schemas.openxmlformats.org/officeDocument/2006/relationships/hyperlink" Target="https://kubernetes.io/docs/concepts/extend-kubernetes/#api-access-extensions" TargetMode="External"/><Relationship Id="rId6" Type="http://schemas.openxmlformats.org/officeDocument/2006/relationships/image" Target="../media/image6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59.png"/><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 Id="rId3" Type="http://schemas.openxmlformats.org/officeDocument/2006/relationships/image" Target="../media/image6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image" Target="../media/image6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hyperlink" Target="https://www.redhat.com/cms/managed-files/cm-oreilly-kubernetes-patterns-ebook-f19824-201910-en.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1"/>
          <p:cNvSpPr txBox="1"/>
          <p:nvPr>
            <p:ph type="title"/>
          </p:nvPr>
        </p:nvSpPr>
        <p:spPr>
          <a:xfrm>
            <a:off x="418000" y="1791025"/>
            <a:ext cx="8494500" cy="15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Kubernetes </a:t>
            </a:r>
            <a:r>
              <a:rPr lang="en" sz="2633">
                <a:solidFill>
                  <a:schemeClr val="lt1"/>
                </a:solidFill>
                <a:latin typeface="Arial"/>
                <a:ea typeface="Arial"/>
                <a:cs typeface="Arial"/>
                <a:sym typeface="Arial"/>
              </a:rPr>
              <a:t>[Session 3] </a:t>
            </a:r>
            <a:endParaRPr sz="2633">
              <a:solidFill>
                <a:schemeClr val="lt1"/>
              </a:solidFill>
              <a:latin typeface="Arial"/>
              <a:ea typeface="Arial"/>
              <a:cs typeface="Arial"/>
              <a:sym typeface="Arial"/>
            </a:endParaRPr>
          </a:p>
          <a:p>
            <a:pPr indent="-383116" lvl="0" marL="457200" rtl="0" algn="l">
              <a:spcBef>
                <a:spcPts val="0"/>
              </a:spcBef>
              <a:spcAft>
                <a:spcPts val="0"/>
              </a:spcAft>
              <a:buClr>
                <a:schemeClr val="lt1"/>
              </a:buClr>
              <a:buSzPts val="2433"/>
              <a:buFont typeface="Arial"/>
              <a:buChar char="-"/>
            </a:pPr>
            <a:r>
              <a:rPr lang="en" sz="2433">
                <a:solidFill>
                  <a:schemeClr val="lt1"/>
                </a:solidFill>
                <a:latin typeface="Arial"/>
                <a:ea typeface="Arial"/>
                <a:cs typeface="Arial"/>
                <a:sym typeface="Arial"/>
              </a:rPr>
              <a:t>Kubernetes Pattern </a:t>
            </a:r>
            <a:r>
              <a:rPr lang="en" sz="2433">
                <a:solidFill>
                  <a:schemeClr val="lt1"/>
                </a:solidFill>
                <a:latin typeface="Arial"/>
                <a:ea typeface="Arial"/>
                <a:cs typeface="Arial"/>
                <a:sym typeface="Arial"/>
              </a:rPr>
              <a:t>for Cloud Native Application</a:t>
            </a:r>
            <a:endParaRPr sz="34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Predictable Demand: Resource Quota</a:t>
            </a:r>
            <a:endParaRPr/>
          </a:p>
        </p:txBody>
      </p:sp>
      <p:sp>
        <p:nvSpPr>
          <p:cNvPr id="121" name="Google Shape;121;p20"/>
          <p:cNvSpPr txBox="1"/>
          <p:nvPr>
            <p:ph idx="1" type="body"/>
          </p:nvPr>
        </p:nvSpPr>
        <p:spPr>
          <a:xfrm>
            <a:off x="270050" y="1017725"/>
            <a:ext cx="2629500" cy="33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t>ResourceQuota</a:t>
            </a:r>
            <a:endParaRPr sz="1100"/>
          </a:p>
        </p:txBody>
      </p:sp>
      <p:sp>
        <p:nvSpPr>
          <p:cNvPr id="122" name="Google Shape;122;p20"/>
          <p:cNvSpPr txBox="1"/>
          <p:nvPr>
            <p:ph idx="1" type="body"/>
          </p:nvPr>
        </p:nvSpPr>
        <p:spPr>
          <a:xfrm>
            <a:off x="5019525" y="916025"/>
            <a:ext cx="2629500" cy="33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t>LimitRange</a:t>
            </a:r>
            <a:endParaRPr sz="1100"/>
          </a:p>
        </p:txBody>
      </p:sp>
      <p:sp>
        <p:nvSpPr>
          <p:cNvPr id="123" name="Google Shape;123;p20"/>
          <p:cNvSpPr txBox="1"/>
          <p:nvPr/>
        </p:nvSpPr>
        <p:spPr>
          <a:xfrm>
            <a:off x="152400" y="2917650"/>
            <a:ext cx="4743300" cy="177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With </a:t>
            </a:r>
            <a:r>
              <a:rPr b="1" lang="en" sz="900"/>
              <a:t>ResourceQuotas</a:t>
            </a:r>
            <a:r>
              <a:rPr lang="en" sz="900"/>
              <a:t>, the cluster admin can limit the total sum of computing resources (CPU, memory) and storage consumed. It can also limit the total number of objects (such as ConfigMaps, Secrets, Pods, or Services) created in a namespace.</a:t>
            </a:r>
            <a:endParaRPr sz="900"/>
          </a:p>
          <a:p>
            <a:pPr indent="-285750" lvl="0" marL="457200" rtl="0" algn="l">
              <a:lnSpc>
                <a:spcPct val="150000"/>
              </a:lnSpc>
              <a:spcBef>
                <a:spcPts val="0"/>
              </a:spcBef>
              <a:spcAft>
                <a:spcPts val="0"/>
              </a:spcAft>
              <a:buClr>
                <a:srgbClr val="222222"/>
              </a:buClr>
              <a:buSzPts val="900"/>
              <a:buFont typeface="Roboto"/>
              <a:buChar char="●"/>
            </a:pPr>
            <a:r>
              <a:rPr lang="en" sz="900">
                <a:solidFill>
                  <a:srgbClr val="222222"/>
                </a:solidFill>
                <a:highlight>
                  <a:srgbClr val="FFFFFF"/>
                </a:highlight>
                <a:latin typeface="Roboto"/>
                <a:ea typeface="Roboto"/>
                <a:cs typeface="Roboto"/>
                <a:sym typeface="Roboto"/>
              </a:rPr>
              <a:t>For every Pod in the namespace, each container must have a memory request, memory limit, cpu request, and cpu limit.</a:t>
            </a:r>
            <a:endParaRPr sz="900">
              <a:solidFill>
                <a:srgbClr val="222222"/>
              </a:solidFill>
              <a:highlight>
                <a:srgbClr val="FFFFFF"/>
              </a:highlight>
              <a:latin typeface="Roboto"/>
              <a:ea typeface="Roboto"/>
              <a:cs typeface="Roboto"/>
              <a:sym typeface="Roboto"/>
            </a:endParaRPr>
          </a:p>
          <a:p>
            <a:pPr indent="-285750" lvl="0" marL="457200" rtl="0" algn="l">
              <a:lnSpc>
                <a:spcPct val="150000"/>
              </a:lnSpc>
              <a:spcBef>
                <a:spcPts val="0"/>
              </a:spcBef>
              <a:spcAft>
                <a:spcPts val="0"/>
              </a:spcAft>
              <a:buClr>
                <a:srgbClr val="222222"/>
              </a:buClr>
              <a:buSzPts val="900"/>
              <a:buFont typeface="Roboto"/>
              <a:buChar char="●"/>
            </a:pPr>
            <a:r>
              <a:rPr lang="en" sz="900">
                <a:solidFill>
                  <a:srgbClr val="222222"/>
                </a:solidFill>
                <a:highlight>
                  <a:srgbClr val="FFFFFF"/>
                </a:highlight>
                <a:latin typeface="Roboto"/>
                <a:ea typeface="Roboto"/>
                <a:cs typeface="Roboto"/>
                <a:sym typeface="Roboto"/>
              </a:rPr>
              <a:t>The memory request total for all Pods in that namespace must not exceed 1 GiB.</a:t>
            </a:r>
            <a:endParaRPr sz="900">
              <a:solidFill>
                <a:srgbClr val="222222"/>
              </a:solidFill>
              <a:highlight>
                <a:srgbClr val="FFFFFF"/>
              </a:highlight>
              <a:latin typeface="Roboto"/>
              <a:ea typeface="Roboto"/>
              <a:cs typeface="Roboto"/>
              <a:sym typeface="Roboto"/>
            </a:endParaRPr>
          </a:p>
          <a:p>
            <a:pPr indent="-285750" lvl="0" marL="457200" rtl="0" algn="l">
              <a:lnSpc>
                <a:spcPct val="150000"/>
              </a:lnSpc>
              <a:spcBef>
                <a:spcPts val="0"/>
              </a:spcBef>
              <a:spcAft>
                <a:spcPts val="0"/>
              </a:spcAft>
              <a:buClr>
                <a:srgbClr val="222222"/>
              </a:buClr>
              <a:buSzPts val="900"/>
              <a:buFont typeface="Roboto"/>
              <a:buChar char="●"/>
            </a:pPr>
            <a:r>
              <a:rPr lang="en" sz="900">
                <a:solidFill>
                  <a:srgbClr val="222222"/>
                </a:solidFill>
                <a:highlight>
                  <a:srgbClr val="FFFFFF"/>
                </a:highlight>
                <a:latin typeface="Roboto"/>
                <a:ea typeface="Roboto"/>
                <a:cs typeface="Roboto"/>
                <a:sym typeface="Roboto"/>
              </a:rPr>
              <a:t>The memory limit total for all Pods in that namespace must not exceed 2 GiB.</a:t>
            </a:r>
            <a:endParaRPr sz="900">
              <a:solidFill>
                <a:srgbClr val="222222"/>
              </a:solidFill>
              <a:highlight>
                <a:srgbClr val="FFFFFF"/>
              </a:highlight>
              <a:latin typeface="Roboto"/>
              <a:ea typeface="Roboto"/>
              <a:cs typeface="Roboto"/>
              <a:sym typeface="Roboto"/>
            </a:endParaRPr>
          </a:p>
          <a:p>
            <a:pPr indent="-285750" lvl="0" marL="457200" rtl="0" algn="l">
              <a:lnSpc>
                <a:spcPct val="150000"/>
              </a:lnSpc>
              <a:spcBef>
                <a:spcPts val="0"/>
              </a:spcBef>
              <a:spcAft>
                <a:spcPts val="0"/>
              </a:spcAft>
              <a:buClr>
                <a:srgbClr val="222222"/>
              </a:buClr>
              <a:buSzPts val="900"/>
              <a:buFont typeface="Roboto"/>
              <a:buChar char="●"/>
            </a:pPr>
            <a:r>
              <a:rPr lang="en" sz="900">
                <a:solidFill>
                  <a:srgbClr val="222222"/>
                </a:solidFill>
                <a:highlight>
                  <a:srgbClr val="FFFFFF"/>
                </a:highlight>
                <a:latin typeface="Roboto"/>
                <a:ea typeface="Roboto"/>
                <a:cs typeface="Roboto"/>
                <a:sym typeface="Roboto"/>
              </a:rPr>
              <a:t>The CPU request total for all Pods in that namespace must not exceed 1 cpu.</a:t>
            </a:r>
            <a:endParaRPr sz="900">
              <a:solidFill>
                <a:srgbClr val="222222"/>
              </a:solidFill>
              <a:highlight>
                <a:srgbClr val="FFFFFF"/>
              </a:highlight>
              <a:latin typeface="Roboto"/>
              <a:ea typeface="Roboto"/>
              <a:cs typeface="Roboto"/>
              <a:sym typeface="Roboto"/>
            </a:endParaRPr>
          </a:p>
          <a:p>
            <a:pPr indent="-285750" lvl="0" marL="457200" rtl="0" algn="l">
              <a:lnSpc>
                <a:spcPct val="150000"/>
              </a:lnSpc>
              <a:spcBef>
                <a:spcPts val="0"/>
              </a:spcBef>
              <a:spcAft>
                <a:spcPts val="0"/>
              </a:spcAft>
              <a:buClr>
                <a:srgbClr val="222222"/>
              </a:buClr>
              <a:buSzPts val="900"/>
              <a:buFont typeface="Roboto"/>
              <a:buChar char="●"/>
            </a:pPr>
            <a:r>
              <a:rPr lang="en" sz="900">
                <a:solidFill>
                  <a:srgbClr val="222222"/>
                </a:solidFill>
                <a:highlight>
                  <a:srgbClr val="FFFFFF"/>
                </a:highlight>
                <a:latin typeface="Roboto"/>
                <a:ea typeface="Roboto"/>
                <a:cs typeface="Roboto"/>
                <a:sym typeface="Roboto"/>
              </a:rPr>
              <a:t>The CPU limit total for all Pods in that namespace must not exceed 2 cpu.</a:t>
            </a:r>
            <a:endParaRPr sz="1200"/>
          </a:p>
        </p:txBody>
      </p:sp>
      <p:sp>
        <p:nvSpPr>
          <p:cNvPr id="124" name="Google Shape;124;p20"/>
          <p:cNvSpPr txBox="1"/>
          <p:nvPr/>
        </p:nvSpPr>
        <p:spPr>
          <a:xfrm>
            <a:off x="5084576" y="2898850"/>
            <a:ext cx="35301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With </a:t>
            </a:r>
            <a:r>
              <a:rPr b="1" lang="en" sz="900">
                <a:solidFill>
                  <a:schemeClr val="dk1"/>
                </a:solidFill>
              </a:rPr>
              <a:t>LimitRange</a:t>
            </a:r>
            <a:r>
              <a:rPr lang="en" sz="900">
                <a:solidFill>
                  <a:schemeClr val="dk1"/>
                </a:solidFill>
              </a:rPr>
              <a:t>, the cluster admin can set resource usage limits for each type of resource. In addition to specifying the minimum and maximum permitted amounts for different resource types and the default values for these resources.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If you create a Pod in the default-mem-example namespace, and any container within that Pod does not specify its own values for memory request and memory limit, then the control plane applies default values: a memory request of 256MiB and a memory limit of 512MiB.</a:t>
            </a:r>
            <a:endParaRPr sz="900">
              <a:solidFill>
                <a:schemeClr val="dk1"/>
              </a:solidFill>
            </a:endParaRPr>
          </a:p>
        </p:txBody>
      </p:sp>
      <p:sp>
        <p:nvSpPr>
          <p:cNvPr id="125" name="Google Shape;125;p20"/>
          <p:cNvSpPr txBox="1"/>
          <p:nvPr/>
        </p:nvSpPr>
        <p:spPr>
          <a:xfrm>
            <a:off x="356975" y="4851000"/>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https://kubernetes.io/docs/concepts/policy/resource-quotas/</a:t>
            </a:r>
            <a:endParaRPr sz="700"/>
          </a:p>
        </p:txBody>
      </p:sp>
      <p:sp>
        <p:nvSpPr>
          <p:cNvPr id="126" name="Google Shape;126;p20"/>
          <p:cNvSpPr txBox="1"/>
          <p:nvPr/>
        </p:nvSpPr>
        <p:spPr>
          <a:xfrm>
            <a:off x="5158075" y="460672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https://kubernetes.io/docs/concepts/policy/limit-range/</a:t>
            </a:r>
            <a:endParaRPr sz="800"/>
          </a:p>
        </p:txBody>
      </p:sp>
      <p:pic>
        <p:nvPicPr>
          <p:cNvPr id="127" name="Google Shape;127;p20"/>
          <p:cNvPicPr preferRelativeResize="0"/>
          <p:nvPr/>
        </p:nvPicPr>
        <p:blipFill>
          <a:blip r:embed="rId3">
            <a:alphaModFix/>
          </a:blip>
          <a:stretch>
            <a:fillRect/>
          </a:stretch>
        </p:blipFill>
        <p:spPr>
          <a:xfrm>
            <a:off x="232550" y="1298388"/>
            <a:ext cx="2257425" cy="1619250"/>
          </a:xfrm>
          <a:prstGeom prst="rect">
            <a:avLst/>
          </a:prstGeom>
          <a:noFill/>
          <a:ln>
            <a:noFill/>
          </a:ln>
        </p:spPr>
      </p:pic>
      <p:pic>
        <p:nvPicPr>
          <p:cNvPr id="128" name="Google Shape;128;p20"/>
          <p:cNvPicPr preferRelativeResize="0"/>
          <p:nvPr/>
        </p:nvPicPr>
        <p:blipFill>
          <a:blip r:embed="rId4">
            <a:alphaModFix/>
          </a:blip>
          <a:stretch>
            <a:fillRect/>
          </a:stretch>
        </p:blipFill>
        <p:spPr>
          <a:xfrm>
            <a:off x="5117600" y="1198325"/>
            <a:ext cx="1924050" cy="1638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Predictable Demand: Pod Priority</a:t>
            </a:r>
            <a:endParaRPr/>
          </a:p>
        </p:txBody>
      </p:sp>
      <p:sp>
        <p:nvSpPr>
          <p:cNvPr id="134" name="Google Shape;134;p21"/>
          <p:cNvSpPr txBox="1"/>
          <p:nvPr>
            <p:ph idx="1" type="body"/>
          </p:nvPr>
        </p:nvSpPr>
        <p:spPr>
          <a:xfrm>
            <a:off x="147150" y="1115467"/>
            <a:ext cx="3999900" cy="33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t>Pod Priority</a:t>
            </a:r>
            <a:endParaRPr sz="1100"/>
          </a:p>
        </p:txBody>
      </p:sp>
      <p:sp>
        <p:nvSpPr>
          <p:cNvPr id="135" name="Google Shape;135;p21"/>
          <p:cNvSpPr/>
          <p:nvPr/>
        </p:nvSpPr>
        <p:spPr>
          <a:xfrm>
            <a:off x="2683075" y="2579025"/>
            <a:ext cx="262200" cy="218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36" name="Google Shape;136;p21"/>
          <p:cNvSpPr/>
          <p:nvPr/>
        </p:nvSpPr>
        <p:spPr>
          <a:xfrm>
            <a:off x="2718900" y="3001000"/>
            <a:ext cx="262200" cy="218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pic>
        <p:nvPicPr>
          <p:cNvPr id="137" name="Google Shape;137;p21"/>
          <p:cNvPicPr preferRelativeResize="0"/>
          <p:nvPr/>
        </p:nvPicPr>
        <p:blipFill>
          <a:blip r:embed="rId3">
            <a:alphaModFix/>
          </a:blip>
          <a:stretch>
            <a:fillRect/>
          </a:stretch>
        </p:blipFill>
        <p:spPr>
          <a:xfrm>
            <a:off x="249068" y="1478525"/>
            <a:ext cx="2696208" cy="1905500"/>
          </a:xfrm>
          <a:prstGeom prst="rect">
            <a:avLst/>
          </a:prstGeom>
          <a:noFill/>
          <a:ln>
            <a:noFill/>
          </a:ln>
        </p:spPr>
      </p:pic>
      <p:sp>
        <p:nvSpPr>
          <p:cNvPr id="138" name="Google Shape;138;p21"/>
          <p:cNvSpPr txBox="1"/>
          <p:nvPr/>
        </p:nvSpPr>
        <p:spPr>
          <a:xfrm>
            <a:off x="2387450" y="4744675"/>
            <a:ext cx="3854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https://kubernetes.io/docs/concepts/scheduling-eviction/pod-priority-preemption/</a:t>
            </a:r>
            <a:endParaRPr sz="700"/>
          </a:p>
        </p:txBody>
      </p:sp>
      <p:sp>
        <p:nvSpPr>
          <p:cNvPr id="139" name="Google Shape;139;p21"/>
          <p:cNvSpPr txBox="1"/>
          <p:nvPr/>
        </p:nvSpPr>
        <p:spPr>
          <a:xfrm>
            <a:off x="101975" y="3548650"/>
            <a:ext cx="30672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u="sng"/>
              <a:t>Pods can have priority.</a:t>
            </a:r>
            <a:r>
              <a:rPr lang="en" sz="1100"/>
              <a:t> Priority indicates the importance of a Pod relative to other Pods. If a Pod cannot be scheduled, the scheduler tries to preempt (evict) lower priority Pods to make scheduling of the pending Pod possible.</a:t>
            </a:r>
            <a:endParaRPr sz="1100"/>
          </a:p>
        </p:txBody>
      </p:sp>
      <p:sp>
        <p:nvSpPr>
          <p:cNvPr id="140" name="Google Shape;140;p21"/>
          <p:cNvSpPr txBox="1"/>
          <p:nvPr/>
        </p:nvSpPr>
        <p:spPr>
          <a:xfrm>
            <a:off x="3127125" y="944275"/>
            <a:ext cx="3067200" cy="3799200"/>
          </a:xfrm>
          <a:prstGeom prst="rect">
            <a:avLst/>
          </a:prstGeom>
          <a:noFill/>
          <a:ln>
            <a:noFill/>
          </a:ln>
        </p:spPr>
        <p:txBody>
          <a:bodyPr anchorCtr="0" anchor="t" bIns="91425" lIns="91425" spcFirstLastPara="1" rIns="91425" wrap="square" tIns="91425">
            <a:spAutoFit/>
          </a:bodyPr>
          <a:lstStyle/>
          <a:p>
            <a:pPr indent="-279400" lvl="0" marL="457200" rtl="0" algn="l">
              <a:lnSpc>
                <a:spcPct val="150000"/>
              </a:lnSpc>
              <a:spcBef>
                <a:spcPts val="0"/>
              </a:spcBef>
              <a:spcAft>
                <a:spcPts val="0"/>
              </a:spcAft>
              <a:buSzPts val="800"/>
              <a:buChar char="●"/>
            </a:pPr>
            <a:r>
              <a:rPr lang="en" sz="800"/>
              <a:t>A PriorityClass object can have any 32-bit integer value smaller than or equal to 1 billion. </a:t>
            </a:r>
            <a:endParaRPr sz="800"/>
          </a:p>
          <a:p>
            <a:pPr indent="-279400" lvl="0" marL="457200" rtl="0" algn="l">
              <a:lnSpc>
                <a:spcPct val="150000"/>
              </a:lnSpc>
              <a:spcBef>
                <a:spcPts val="0"/>
              </a:spcBef>
              <a:spcAft>
                <a:spcPts val="0"/>
              </a:spcAft>
              <a:buSzPts val="800"/>
              <a:buChar char="●"/>
            </a:pPr>
            <a:r>
              <a:rPr lang="en" sz="800"/>
              <a:t>Larger numbers are reserved for critical system Pods that should not normally be preempted or evicted. </a:t>
            </a:r>
            <a:endParaRPr sz="800"/>
          </a:p>
          <a:p>
            <a:pPr indent="-279400" lvl="0" marL="457200" rtl="0" algn="l">
              <a:lnSpc>
                <a:spcPct val="150000"/>
              </a:lnSpc>
              <a:spcBef>
                <a:spcPts val="0"/>
              </a:spcBef>
              <a:spcAft>
                <a:spcPts val="0"/>
              </a:spcAft>
              <a:buSzPts val="800"/>
              <a:buChar char="●"/>
            </a:pPr>
            <a:r>
              <a:rPr lang="en" sz="800"/>
              <a:t>A cluster admin should create one PriorityClass object for each such mapping that they want.</a:t>
            </a:r>
            <a:endParaRPr sz="800"/>
          </a:p>
          <a:p>
            <a:pPr indent="-279400" lvl="0" marL="457200" rtl="0" algn="l">
              <a:lnSpc>
                <a:spcPct val="150000"/>
              </a:lnSpc>
              <a:spcBef>
                <a:spcPts val="0"/>
              </a:spcBef>
              <a:spcAft>
                <a:spcPts val="0"/>
              </a:spcAft>
              <a:buSzPts val="800"/>
              <a:buChar char="●"/>
            </a:pPr>
            <a:r>
              <a:rPr lang="en" sz="800"/>
              <a:t>PriorityClass also has two optional fields: globalDefault and description. </a:t>
            </a:r>
            <a:endParaRPr sz="800"/>
          </a:p>
          <a:p>
            <a:pPr indent="-279400" lvl="0" marL="457200" rtl="0" algn="l">
              <a:lnSpc>
                <a:spcPct val="150000"/>
              </a:lnSpc>
              <a:spcBef>
                <a:spcPts val="0"/>
              </a:spcBef>
              <a:spcAft>
                <a:spcPts val="0"/>
              </a:spcAft>
              <a:buSzPts val="800"/>
              <a:buChar char="●"/>
            </a:pPr>
            <a:r>
              <a:rPr lang="en" sz="800"/>
              <a:t>The </a:t>
            </a:r>
            <a:r>
              <a:rPr b="1" lang="en" sz="800"/>
              <a:t>globalDefault</a:t>
            </a:r>
            <a:r>
              <a:rPr lang="en" sz="800"/>
              <a:t> field indicates that the value of this PriorityClass should be used for Pods without a priorityClassName. Only one PriorityClass with globalDefault set to true can exist in the system. If there is no PriorityClass with globalDefault set, the priority of Pods with no priorityClassName is zero.</a:t>
            </a:r>
            <a:endParaRPr sz="800"/>
          </a:p>
          <a:p>
            <a:pPr indent="-279400" lvl="0" marL="457200" rtl="0" algn="l">
              <a:lnSpc>
                <a:spcPct val="150000"/>
              </a:lnSpc>
              <a:spcBef>
                <a:spcPts val="0"/>
              </a:spcBef>
              <a:spcAft>
                <a:spcPts val="0"/>
              </a:spcAft>
              <a:buSzPts val="800"/>
              <a:buChar char="●"/>
            </a:pPr>
            <a:r>
              <a:rPr lang="en" sz="800"/>
              <a:t>The </a:t>
            </a:r>
            <a:r>
              <a:rPr b="1" lang="en" sz="800"/>
              <a:t>description</a:t>
            </a:r>
            <a:r>
              <a:rPr lang="en" sz="800"/>
              <a:t> field is an arbitrary string. It is meant to tell users of the cluster when they should use this PriorityClass.</a:t>
            </a:r>
            <a:endParaRPr sz="800"/>
          </a:p>
          <a:p>
            <a:pPr indent="-285750" lvl="0" marL="457200" rtl="0" algn="l">
              <a:lnSpc>
                <a:spcPct val="150000"/>
              </a:lnSpc>
              <a:spcBef>
                <a:spcPts val="1000"/>
              </a:spcBef>
              <a:spcAft>
                <a:spcPts val="0"/>
              </a:spcAft>
              <a:buClr>
                <a:srgbClr val="1155CC"/>
              </a:buClr>
              <a:buSzPts val="900"/>
              <a:buChar char="●"/>
            </a:pPr>
            <a:r>
              <a:rPr lang="en" sz="900">
                <a:solidFill>
                  <a:srgbClr val="1155CC"/>
                </a:solidFill>
              </a:rPr>
              <a:t> Priority admission controller Handles Priority Class object.</a:t>
            </a:r>
            <a:endParaRPr sz="900">
              <a:solidFill>
                <a:srgbClr val="1155CC"/>
              </a:solidFill>
            </a:endParaRPr>
          </a:p>
        </p:txBody>
      </p:sp>
      <p:pic>
        <p:nvPicPr>
          <p:cNvPr id="141" name="Google Shape;141;p21"/>
          <p:cNvPicPr preferRelativeResize="0"/>
          <p:nvPr/>
        </p:nvPicPr>
        <p:blipFill>
          <a:blip r:embed="rId4">
            <a:alphaModFix/>
          </a:blip>
          <a:stretch>
            <a:fillRect/>
          </a:stretch>
        </p:blipFill>
        <p:spPr>
          <a:xfrm>
            <a:off x="6241550" y="944275"/>
            <a:ext cx="2571899" cy="40336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Predictable Demand: Runtime Dependencies</a:t>
            </a:r>
            <a:endParaRPr/>
          </a:p>
        </p:txBody>
      </p:sp>
      <p:sp>
        <p:nvSpPr>
          <p:cNvPr id="147" name="Google Shape;147;p22"/>
          <p:cNvSpPr txBox="1"/>
          <p:nvPr>
            <p:ph idx="1" type="body"/>
          </p:nvPr>
        </p:nvSpPr>
        <p:spPr>
          <a:xfrm>
            <a:off x="311700" y="1017725"/>
            <a:ext cx="3999900" cy="33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t>Runtime Dependencies</a:t>
            </a:r>
            <a:endParaRPr sz="1100"/>
          </a:p>
        </p:txBody>
      </p:sp>
      <p:sp>
        <p:nvSpPr>
          <p:cNvPr id="148" name="Google Shape;148;p22"/>
          <p:cNvSpPr txBox="1"/>
          <p:nvPr/>
        </p:nvSpPr>
        <p:spPr>
          <a:xfrm>
            <a:off x="337950" y="4183350"/>
            <a:ext cx="3947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900"/>
              <a:t>The scheduler evaluates the kind of volume a Pod requires, which affects where the Pod gets placed. If the Pod needs a volume that is not provided by any node on the cluster, the Pod is not scheduled at all.</a:t>
            </a:r>
            <a:endParaRPr sz="900"/>
          </a:p>
        </p:txBody>
      </p:sp>
      <p:pic>
        <p:nvPicPr>
          <p:cNvPr id="149" name="Google Shape;149;p22"/>
          <p:cNvPicPr preferRelativeResize="0"/>
          <p:nvPr/>
        </p:nvPicPr>
        <p:blipFill>
          <a:blip r:embed="rId3">
            <a:alphaModFix/>
          </a:blip>
          <a:stretch>
            <a:fillRect/>
          </a:stretch>
        </p:blipFill>
        <p:spPr>
          <a:xfrm>
            <a:off x="5122650" y="1152475"/>
            <a:ext cx="3709651" cy="3441526"/>
          </a:xfrm>
          <a:prstGeom prst="rect">
            <a:avLst/>
          </a:prstGeom>
          <a:noFill/>
          <a:ln>
            <a:noFill/>
          </a:ln>
        </p:spPr>
      </p:pic>
      <p:pic>
        <p:nvPicPr>
          <p:cNvPr id="150" name="Google Shape;150;p22"/>
          <p:cNvPicPr preferRelativeResize="0"/>
          <p:nvPr/>
        </p:nvPicPr>
        <p:blipFill>
          <a:blip r:embed="rId4">
            <a:alphaModFix/>
          </a:blip>
          <a:stretch>
            <a:fillRect/>
          </a:stretch>
        </p:blipFill>
        <p:spPr>
          <a:xfrm>
            <a:off x="1981000" y="1403275"/>
            <a:ext cx="2291287" cy="1866725"/>
          </a:xfrm>
          <a:prstGeom prst="rect">
            <a:avLst/>
          </a:prstGeom>
          <a:noFill/>
          <a:ln>
            <a:noFill/>
          </a:ln>
        </p:spPr>
      </p:pic>
      <p:pic>
        <p:nvPicPr>
          <p:cNvPr id="151" name="Google Shape;151;p22"/>
          <p:cNvPicPr preferRelativeResize="0"/>
          <p:nvPr/>
        </p:nvPicPr>
        <p:blipFill>
          <a:blip r:embed="rId5">
            <a:alphaModFix/>
          </a:blip>
          <a:stretch>
            <a:fillRect/>
          </a:stretch>
        </p:blipFill>
        <p:spPr>
          <a:xfrm>
            <a:off x="364275" y="1403275"/>
            <a:ext cx="1501373" cy="1170675"/>
          </a:xfrm>
          <a:prstGeom prst="rect">
            <a:avLst/>
          </a:prstGeom>
          <a:noFill/>
          <a:ln>
            <a:noFill/>
          </a:ln>
        </p:spPr>
      </p:pic>
      <p:pic>
        <p:nvPicPr>
          <p:cNvPr id="152" name="Google Shape;152;p22"/>
          <p:cNvPicPr preferRelativeResize="0"/>
          <p:nvPr/>
        </p:nvPicPr>
        <p:blipFill>
          <a:blip r:embed="rId6">
            <a:alphaModFix/>
          </a:blip>
          <a:stretch>
            <a:fillRect/>
          </a:stretch>
        </p:blipFill>
        <p:spPr>
          <a:xfrm>
            <a:off x="364275" y="2660775"/>
            <a:ext cx="1522150" cy="14357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Capacity Planning</a:t>
            </a:r>
            <a:endParaRPr/>
          </a:p>
        </p:txBody>
      </p:sp>
      <p:pic>
        <p:nvPicPr>
          <p:cNvPr id="158" name="Google Shape;158;p23"/>
          <p:cNvPicPr preferRelativeResize="0"/>
          <p:nvPr/>
        </p:nvPicPr>
        <p:blipFill>
          <a:blip r:embed="rId3">
            <a:alphaModFix/>
          </a:blip>
          <a:stretch>
            <a:fillRect/>
          </a:stretch>
        </p:blipFill>
        <p:spPr>
          <a:xfrm>
            <a:off x="1486225" y="1054175"/>
            <a:ext cx="5521399" cy="2173650"/>
          </a:xfrm>
          <a:prstGeom prst="rect">
            <a:avLst/>
          </a:prstGeom>
          <a:noFill/>
          <a:ln>
            <a:noFill/>
          </a:ln>
        </p:spPr>
      </p:pic>
      <p:sp>
        <p:nvSpPr>
          <p:cNvPr id="159" name="Google Shape;159;p23"/>
          <p:cNvSpPr txBox="1"/>
          <p:nvPr/>
        </p:nvSpPr>
        <p:spPr>
          <a:xfrm>
            <a:off x="211650" y="3264275"/>
            <a:ext cx="87207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For example, for best hardware utilization, on a nonproduction cluster, you may have mainly Best-Effort and Burstable containers. In such a dynamic environment, many containers are starting up and shutting down at the same time, and even if a container gets killed by the platform during resource starvation, it is not fatal. On the production cluster where we want things to be more stable and predictable, the containers may be mainly of the Guaranteed type and some Burstable. If a container gets killed, that is most likely a sign that the capacity of the cluster should be increased.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Y</a:t>
            </a:r>
            <a:r>
              <a:rPr lang="en" sz="1100"/>
              <a:t>ou may even need to leave some room for autoscaling, build jobs, infrastructure containers, and more. Based on this information and the infrastructure provider, you can choose the most cost-effective compute instances that provide the required resources.</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Pattern: </a:t>
            </a:r>
            <a:r>
              <a:rPr lang="en"/>
              <a:t>Declarative Deployment</a:t>
            </a:r>
            <a:endParaRPr/>
          </a:p>
        </p:txBody>
      </p:sp>
      <p:sp>
        <p:nvSpPr>
          <p:cNvPr id="165" name="Google Shape;165;p24"/>
          <p:cNvSpPr txBox="1"/>
          <p:nvPr>
            <p:ph idx="1" type="body"/>
          </p:nvPr>
        </p:nvSpPr>
        <p:spPr>
          <a:xfrm>
            <a:off x="311700" y="1669800"/>
            <a:ext cx="8520600" cy="1171500"/>
          </a:xfrm>
          <a:prstGeom prst="rect">
            <a:avLst/>
          </a:prstGeom>
          <a:solidFill>
            <a:srgbClr val="B6D7A8"/>
          </a:solidFill>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100">
                <a:solidFill>
                  <a:srgbClr val="000000"/>
                </a:solidFill>
                <a:latin typeface="Arial"/>
                <a:ea typeface="Arial"/>
                <a:cs typeface="Arial"/>
                <a:sym typeface="Arial"/>
              </a:rPr>
              <a:t>Problem</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lang="en" sz="1200">
                <a:solidFill>
                  <a:srgbClr val="000000"/>
                </a:solidFill>
                <a:latin typeface="Arial"/>
                <a:ea typeface="Arial"/>
                <a:cs typeface="Arial"/>
                <a:sym typeface="Arial"/>
              </a:rPr>
              <a:t>With a growing number of microservices, continually updating and replacing them with newer versions becomes an increasing burden.</a:t>
            </a:r>
            <a:endParaRPr sz="1200">
              <a:solidFill>
                <a:srgbClr val="000000"/>
              </a:solidFill>
              <a:latin typeface="Arial"/>
              <a:ea typeface="Arial"/>
              <a:cs typeface="Arial"/>
              <a:sym typeface="Arial"/>
            </a:endParaRPr>
          </a:p>
          <a:p>
            <a:pPr indent="-304800" lvl="0" marL="457200" rtl="0" algn="l">
              <a:lnSpc>
                <a:spcPct val="100000"/>
              </a:lnSpc>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Performing these steps manually can lead to human errors.</a:t>
            </a:r>
            <a:endParaRPr sz="1100">
              <a:solidFill>
                <a:srgbClr val="000000"/>
              </a:solidFill>
              <a:latin typeface="Arial"/>
              <a:ea typeface="Arial"/>
              <a:cs typeface="Arial"/>
              <a:sym typeface="Arial"/>
            </a:endParaRPr>
          </a:p>
          <a:p>
            <a:pPr indent="-304800" lvl="0" marL="457200" rtl="0" algn="l">
              <a:lnSpc>
                <a:spcPct val="100000"/>
              </a:lnSpc>
              <a:spcBef>
                <a:spcPts val="0"/>
              </a:spcBef>
              <a:spcAft>
                <a:spcPts val="0"/>
              </a:spcAft>
              <a:buClr>
                <a:schemeClr val="dk1"/>
              </a:buClr>
              <a:buSzPts val="1200"/>
              <a:buFont typeface="Arial"/>
              <a:buChar char="❏"/>
            </a:pPr>
            <a:r>
              <a:rPr lang="en" sz="1200">
                <a:solidFill>
                  <a:srgbClr val="000000"/>
                </a:solidFill>
                <a:latin typeface="Arial"/>
                <a:ea typeface="Arial"/>
                <a:cs typeface="Arial"/>
                <a:sym typeface="Arial"/>
              </a:rPr>
              <a:t>S</a:t>
            </a:r>
            <a:r>
              <a:rPr lang="en" sz="1200">
                <a:solidFill>
                  <a:srgbClr val="000000"/>
                </a:solidFill>
                <a:latin typeface="Arial"/>
                <a:ea typeface="Arial"/>
                <a:cs typeface="Arial"/>
                <a:sym typeface="Arial"/>
              </a:rPr>
              <a:t>cripting properly can require a significant amount of effort and also can’t go beyond certain limit.</a:t>
            </a:r>
            <a:endParaRPr sz="1200">
              <a:solidFill>
                <a:srgbClr val="000000"/>
              </a:solidFill>
              <a:latin typeface="Arial"/>
              <a:ea typeface="Arial"/>
              <a:cs typeface="Arial"/>
              <a:sym typeface="Arial"/>
            </a:endParaRPr>
          </a:p>
        </p:txBody>
      </p:sp>
      <p:sp>
        <p:nvSpPr>
          <p:cNvPr id="166" name="Google Shape;166;p24"/>
          <p:cNvSpPr txBox="1"/>
          <p:nvPr/>
        </p:nvSpPr>
        <p:spPr>
          <a:xfrm>
            <a:off x="295500" y="1017725"/>
            <a:ext cx="8832300" cy="554100"/>
          </a:xfrm>
          <a:prstGeom prst="rect">
            <a:avLst/>
          </a:prstGeom>
          <a:solidFill>
            <a:srgbClr val="F4CC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200"/>
              <a:t>Declarative Deployment pattern encapsulates the upgrade and rollback processes of a group of containers and makes its execution a repeatable and automated activity</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5"/>
          <p:cNvPicPr preferRelativeResize="0"/>
          <p:nvPr/>
        </p:nvPicPr>
        <p:blipFill>
          <a:blip r:embed="rId3">
            <a:alphaModFix/>
          </a:blip>
          <a:stretch>
            <a:fillRect/>
          </a:stretch>
        </p:blipFill>
        <p:spPr>
          <a:xfrm>
            <a:off x="5619670" y="1534825"/>
            <a:ext cx="3054075" cy="1154588"/>
          </a:xfrm>
          <a:prstGeom prst="rect">
            <a:avLst/>
          </a:prstGeom>
          <a:noFill/>
          <a:ln>
            <a:noFill/>
          </a:ln>
        </p:spPr>
      </p:pic>
      <p:pic>
        <p:nvPicPr>
          <p:cNvPr id="172" name="Google Shape;172;p25"/>
          <p:cNvPicPr preferRelativeResize="0"/>
          <p:nvPr/>
        </p:nvPicPr>
        <p:blipFill>
          <a:blip r:embed="rId4">
            <a:alphaModFix/>
          </a:blip>
          <a:stretch>
            <a:fillRect/>
          </a:stretch>
        </p:blipFill>
        <p:spPr>
          <a:xfrm>
            <a:off x="5573324" y="445025"/>
            <a:ext cx="3054075" cy="1120275"/>
          </a:xfrm>
          <a:prstGeom prst="rect">
            <a:avLst/>
          </a:prstGeom>
          <a:noFill/>
          <a:ln>
            <a:noFill/>
          </a:ln>
        </p:spPr>
      </p:pic>
      <p:pic>
        <p:nvPicPr>
          <p:cNvPr id="173" name="Google Shape;173;p25"/>
          <p:cNvPicPr preferRelativeResize="0"/>
          <p:nvPr/>
        </p:nvPicPr>
        <p:blipFill>
          <a:blip r:embed="rId5">
            <a:alphaModFix/>
          </a:blip>
          <a:stretch>
            <a:fillRect/>
          </a:stretch>
        </p:blipFill>
        <p:spPr>
          <a:xfrm>
            <a:off x="5700750" y="3884550"/>
            <a:ext cx="3014874" cy="1070775"/>
          </a:xfrm>
          <a:prstGeom prst="rect">
            <a:avLst/>
          </a:prstGeom>
          <a:noFill/>
          <a:ln>
            <a:noFill/>
          </a:ln>
        </p:spPr>
      </p:pic>
      <p:sp>
        <p:nvSpPr>
          <p:cNvPr id="174" name="Google Shape;174;p25"/>
          <p:cNvSpPr txBox="1"/>
          <p:nvPr>
            <p:ph type="title"/>
          </p:nvPr>
        </p:nvSpPr>
        <p:spPr>
          <a:xfrm>
            <a:off x="235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Declarative Deployment</a:t>
            </a:r>
            <a:r>
              <a:rPr lang="en"/>
              <a:t> (Deployments)</a:t>
            </a:r>
            <a:endParaRPr/>
          </a:p>
        </p:txBody>
      </p:sp>
      <p:sp>
        <p:nvSpPr>
          <p:cNvPr id="175" name="Google Shape;175;p25"/>
          <p:cNvSpPr txBox="1"/>
          <p:nvPr/>
        </p:nvSpPr>
        <p:spPr>
          <a:xfrm>
            <a:off x="298700" y="1187525"/>
            <a:ext cx="2440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Rolling Deployment</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Fixed Deployment</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Blue-Green Deployment</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Canary Release</a:t>
            </a:r>
            <a:endParaRPr sz="1000">
              <a:latin typeface="Roboto"/>
              <a:ea typeface="Roboto"/>
              <a:cs typeface="Roboto"/>
              <a:sym typeface="Roboto"/>
            </a:endParaRPr>
          </a:p>
        </p:txBody>
      </p:sp>
      <p:pic>
        <p:nvPicPr>
          <p:cNvPr id="176" name="Google Shape;176;p25"/>
          <p:cNvPicPr preferRelativeResize="0"/>
          <p:nvPr/>
        </p:nvPicPr>
        <p:blipFill>
          <a:blip r:embed="rId6">
            <a:alphaModFix/>
          </a:blip>
          <a:stretch>
            <a:fillRect/>
          </a:stretch>
        </p:blipFill>
        <p:spPr>
          <a:xfrm>
            <a:off x="5577776" y="2653750"/>
            <a:ext cx="3137859" cy="1154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Pattern: </a:t>
            </a:r>
            <a:r>
              <a:rPr lang="en"/>
              <a:t>Health Probe</a:t>
            </a:r>
            <a:endParaRPr/>
          </a:p>
        </p:txBody>
      </p:sp>
      <p:sp>
        <p:nvSpPr>
          <p:cNvPr id="182" name="Google Shape;182;p26"/>
          <p:cNvSpPr txBox="1"/>
          <p:nvPr>
            <p:ph idx="1" type="body"/>
          </p:nvPr>
        </p:nvSpPr>
        <p:spPr>
          <a:xfrm>
            <a:off x="339600" y="2222075"/>
            <a:ext cx="8477100" cy="1151100"/>
          </a:xfrm>
          <a:prstGeom prst="rect">
            <a:avLst/>
          </a:prstGeom>
          <a:solidFill>
            <a:srgbClr val="B6D7A8"/>
          </a:solidFill>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rgbClr val="000000"/>
                </a:solidFill>
                <a:latin typeface="Arial"/>
                <a:ea typeface="Arial"/>
                <a:cs typeface="Arial"/>
                <a:sym typeface="Arial"/>
              </a:rPr>
              <a:t>Examples: </a:t>
            </a:r>
            <a:endParaRPr sz="1200">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An application hangs, but its process is still up and running. For example, a Java application may throw an OutOfMemoryError and still have the JVM process running. </a:t>
            </a:r>
            <a:endParaRPr sz="1200">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An application may freeze because it runs into an infinite loop, deadlock, or some thrashing (cache, heap, process). </a:t>
            </a:r>
            <a:endParaRPr sz="1200">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An application is not yet ready to process request or traffic.</a:t>
            </a:r>
            <a:endParaRPr sz="1200">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sz="1200">
              <a:solidFill>
                <a:srgbClr val="000000"/>
              </a:solidFill>
              <a:latin typeface="Arial"/>
              <a:ea typeface="Arial"/>
              <a:cs typeface="Arial"/>
              <a:sym typeface="Arial"/>
            </a:endParaRPr>
          </a:p>
        </p:txBody>
      </p:sp>
      <p:sp>
        <p:nvSpPr>
          <p:cNvPr id="183" name="Google Shape;183;p26"/>
          <p:cNvSpPr txBox="1"/>
          <p:nvPr/>
        </p:nvSpPr>
        <p:spPr>
          <a:xfrm>
            <a:off x="327450" y="1017725"/>
            <a:ext cx="8489100" cy="1108200"/>
          </a:xfrm>
          <a:prstGeom prst="rect">
            <a:avLst/>
          </a:prstGeom>
          <a:solidFill>
            <a:srgbClr val="F4CC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51515"/>
                </a:solidFill>
              </a:rPr>
              <a:t>Health Probe dictates that every container should implement specific APIs to </a:t>
            </a:r>
            <a:r>
              <a:rPr b="1" lang="en" sz="1200">
                <a:solidFill>
                  <a:srgbClr val="333333"/>
                </a:solidFill>
              </a:rPr>
              <a:t>h</a:t>
            </a:r>
            <a:r>
              <a:rPr lang="en" sz="1200">
                <a:solidFill>
                  <a:srgbClr val="151515"/>
                </a:solidFill>
              </a:rPr>
              <a:t>elp the platform observe and manage the application in the healthiest way possible. </a:t>
            </a:r>
            <a:r>
              <a:rPr lang="en" sz="1200">
                <a:solidFill>
                  <a:srgbClr val="151515"/>
                </a:solidFill>
              </a:rPr>
              <a:t>To be fully automatable, a cloud-native application must be highly observable by allowing its state to be inferred so that Kubernetes can detect whether the application is up and ready to serve requests. These observations influence the life-cycle management of Pods and the way traffic is routed to the application.</a:t>
            </a:r>
            <a:endParaRPr sz="1200">
              <a:solidFill>
                <a:srgbClr val="151515"/>
              </a:solidFill>
            </a:endParaRPr>
          </a:p>
          <a:p>
            <a:pPr indent="0" lvl="0" marL="0" rtl="0" algn="l">
              <a:spcBef>
                <a:spcPts val="0"/>
              </a:spcBef>
              <a:spcAft>
                <a:spcPts val="0"/>
              </a:spcAft>
              <a:buNone/>
            </a:pPr>
            <a:r>
              <a:t/>
            </a:r>
            <a:endParaRPr sz="1200">
              <a:solidFill>
                <a:srgbClr val="151515"/>
              </a:solidFill>
            </a:endParaRPr>
          </a:p>
        </p:txBody>
      </p:sp>
      <p:sp>
        <p:nvSpPr>
          <p:cNvPr id="184" name="Google Shape;184;p26"/>
          <p:cNvSpPr txBox="1"/>
          <p:nvPr/>
        </p:nvSpPr>
        <p:spPr>
          <a:xfrm>
            <a:off x="327450" y="3504300"/>
            <a:ext cx="8477100" cy="615600"/>
          </a:xfrm>
          <a:prstGeom prst="rect">
            <a:avLst/>
          </a:prstGeom>
          <a:solidFill>
            <a:srgbClr val="F4CC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t>NOTE: </a:t>
            </a:r>
            <a:r>
              <a:rPr lang="en"/>
              <a:t>Health-check APIs are read-only endpoints the platform is continually probing to get application </a:t>
            </a:r>
            <a:r>
              <a:rPr lang="en" sz="1200">
                <a:solidFill>
                  <a:srgbClr val="151515"/>
                </a:solidFill>
              </a:rPr>
              <a:t>insight</a:t>
            </a:r>
            <a:r>
              <a:rPr lang="en"/>
              <a:t>. It is a mechanism for the platform to extract information from the application.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235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Health Probe: Liveness Probe</a:t>
            </a:r>
            <a:endParaRPr/>
          </a:p>
        </p:txBody>
      </p:sp>
      <p:sp>
        <p:nvSpPr>
          <p:cNvPr id="190" name="Google Shape;190;p27"/>
          <p:cNvSpPr txBox="1"/>
          <p:nvPr/>
        </p:nvSpPr>
        <p:spPr>
          <a:xfrm>
            <a:off x="313275" y="154172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Liveness Probes</a:t>
            </a:r>
            <a:endParaRPr sz="1100"/>
          </a:p>
        </p:txBody>
      </p:sp>
      <p:pic>
        <p:nvPicPr>
          <p:cNvPr id="191" name="Google Shape;191;p27"/>
          <p:cNvPicPr preferRelativeResize="0"/>
          <p:nvPr/>
        </p:nvPicPr>
        <p:blipFill>
          <a:blip r:embed="rId3">
            <a:alphaModFix/>
          </a:blip>
          <a:stretch>
            <a:fillRect/>
          </a:stretch>
        </p:blipFill>
        <p:spPr>
          <a:xfrm>
            <a:off x="396676" y="1825250"/>
            <a:ext cx="2999999" cy="2401061"/>
          </a:xfrm>
          <a:prstGeom prst="rect">
            <a:avLst/>
          </a:prstGeom>
          <a:noFill/>
          <a:ln>
            <a:noFill/>
          </a:ln>
        </p:spPr>
      </p:pic>
      <p:sp>
        <p:nvSpPr>
          <p:cNvPr id="192" name="Google Shape;192;p27"/>
          <p:cNvSpPr txBox="1"/>
          <p:nvPr/>
        </p:nvSpPr>
        <p:spPr>
          <a:xfrm>
            <a:off x="3890400" y="1541725"/>
            <a:ext cx="4203600" cy="2770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I</a:t>
            </a:r>
            <a:r>
              <a:rPr lang="en" sz="1200"/>
              <a:t>n the example configuration file, you can see that the Pod has a single Container. </a:t>
            </a:r>
            <a:endParaRPr sz="1200"/>
          </a:p>
          <a:p>
            <a:pPr indent="-304800" lvl="0" marL="457200" rtl="0" algn="l">
              <a:spcBef>
                <a:spcPts val="0"/>
              </a:spcBef>
              <a:spcAft>
                <a:spcPts val="0"/>
              </a:spcAft>
              <a:buSzPts val="1200"/>
              <a:buChar char="●"/>
            </a:pPr>
            <a:r>
              <a:rPr lang="en" sz="1200"/>
              <a:t>The </a:t>
            </a:r>
            <a:r>
              <a:rPr b="1" lang="en" sz="1200"/>
              <a:t>periodSeconds</a:t>
            </a:r>
            <a:r>
              <a:rPr lang="en" sz="1200"/>
              <a:t> field specifies that the kubelet should perform a liveness probe every 5 seconds. The </a:t>
            </a:r>
            <a:r>
              <a:rPr b="1" lang="en" sz="1200"/>
              <a:t>initialDelaySeconds</a:t>
            </a:r>
            <a:r>
              <a:rPr lang="en" sz="1200"/>
              <a:t> field tells the kubelet that it should wait 5 seconds before performing the first probe. </a:t>
            </a:r>
            <a:endParaRPr sz="1200"/>
          </a:p>
          <a:p>
            <a:pPr indent="-304800" lvl="0" marL="457200" rtl="0" algn="l">
              <a:spcBef>
                <a:spcPts val="0"/>
              </a:spcBef>
              <a:spcAft>
                <a:spcPts val="0"/>
              </a:spcAft>
              <a:buSzPts val="1200"/>
              <a:buChar char="●"/>
            </a:pPr>
            <a:r>
              <a:rPr lang="en" sz="1200"/>
              <a:t>To perform a probe, the kubelet </a:t>
            </a:r>
            <a:r>
              <a:rPr b="1" lang="en" sz="1200"/>
              <a:t>executes the command cat /tmp/healthy</a:t>
            </a:r>
            <a:r>
              <a:rPr lang="en" sz="1200"/>
              <a:t> in the target container. </a:t>
            </a:r>
            <a:endParaRPr sz="1200"/>
          </a:p>
          <a:p>
            <a:pPr indent="-304800" lvl="0" marL="457200" rtl="0" algn="l">
              <a:spcBef>
                <a:spcPts val="0"/>
              </a:spcBef>
              <a:spcAft>
                <a:spcPts val="0"/>
              </a:spcAft>
              <a:buSzPts val="1200"/>
              <a:buChar char="●"/>
            </a:pPr>
            <a:r>
              <a:rPr lang="en" sz="1200"/>
              <a:t>If the command succeeds, it returns 0, and the kubelet considers the container to be alive and healthy. </a:t>
            </a:r>
            <a:endParaRPr sz="1200"/>
          </a:p>
          <a:p>
            <a:pPr indent="-304800" lvl="0" marL="457200" rtl="0" algn="l">
              <a:spcBef>
                <a:spcPts val="0"/>
              </a:spcBef>
              <a:spcAft>
                <a:spcPts val="0"/>
              </a:spcAft>
              <a:buSzPts val="1200"/>
              <a:buChar char="●"/>
            </a:pPr>
            <a:r>
              <a:rPr lang="en" sz="1200"/>
              <a:t>If the command returns a non-zero value, the kubelet kills the container and restarts it.</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235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Health Probe: Startup probes &amp; Readiness probes</a:t>
            </a:r>
            <a:endParaRPr/>
          </a:p>
        </p:txBody>
      </p:sp>
      <p:sp>
        <p:nvSpPr>
          <p:cNvPr id="198" name="Google Shape;198;p28"/>
          <p:cNvSpPr txBox="1"/>
          <p:nvPr/>
        </p:nvSpPr>
        <p:spPr>
          <a:xfrm>
            <a:off x="235500" y="326640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Readiness</a:t>
            </a:r>
            <a:r>
              <a:rPr lang="en" sz="1100"/>
              <a:t> Probes</a:t>
            </a:r>
            <a:endParaRPr sz="1100"/>
          </a:p>
        </p:txBody>
      </p:sp>
      <p:sp>
        <p:nvSpPr>
          <p:cNvPr id="199" name="Google Shape;199;p28"/>
          <p:cNvSpPr txBox="1"/>
          <p:nvPr/>
        </p:nvSpPr>
        <p:spPr>
          <a:xfrm>
            <a:off x="2496575" y="3573100"/>
            <a:ext cx="6259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22222"/>
                </a:solidFill>
                <a:latin typeface="Roboto"/>
                <a:ea typeface="Roboto"/>
                <a:cs typeface="Roboto"/>
                <a:sym typeface="Roboto"/>
              </a:rPr>
              <a:t>Readiness probes identify when a container is able to handle external traffic received from a service. Containers don’t become part of their services until they pass a readiness probe. A pod with containers reporting that they are not ready does not receive traffic through Kubernetes Services.</a:t>
            </a:r>
            <a:endParaRPr sz="1000"/>
          </a:p>
        </p:txBody>
      </p:sp>
      <p:pic>
        <p:nvPicPr>
          <p:cNvPr id="200" name="Google Shape;200;p28"/>
          <p:cNvPicPr preferRelativeResize="0"/>
          <p:nvPr/>
        </p:nvPicPr>
        <p:blipFill>
          <a:blip r:embed="rId3">
            <a:alphaModFix/>
          </a:blip>
          <a:stretch>
            <a:fillRect/>
          </a:stretch>
        </p:blipFill>
        <p:spPr>
          <a:xfrm>
            <a:off x="298125" y="3573100"/>
            <a:ext cx="1902675" cy="1427000"/>
          </a:xfrm>
          <a:prstGeom prst="rect">
            <a:avLst/>
          </a:prstGeom>
          <a:noFill/>
          <a:ln>
            <a:noFill/>
          </a:ln>
        </p:spPr>
      </p:pic>
      <p:sp>
        <p:nvSpPr>
          <p:cNvPr id="201" name="Google Shape;201;p28"/>
          <p:cNvSpPr txBox="1"/>
          <p:nvPr/>
        </p:nvSpPr>
        <p:spPr>
          <a:xfrm>
            <a:off x="2496575" y="1103775"/>
            <a:ext cx="6259500" cy="148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000">
                <a:solidFill>
                  <a:srgbClr val="222222"/>
                </a:solidFill>
                <a:latin typeface="Roboto"/>
                <a:ea typeface="Roboto"/>
                <a:cs typeface="Roboto"/>
                <a:sym typeface="Roboto"/>
              </a:rPr>
              <a:t>Startup probes provide a way to defer the execution of liveness and readiness probes until a container indicates it’s able to handle them. Kubernetes won’t direct the other probe types to a container if it has a startup probe that hasn’t yet succeeded.</a:t>
            </a:r>
            <a:endParaRPr sz="1000">
              <a:solidFill>
                <a:srgbClr val="222222"/>
              </a:solidFill>
              <a:latin typeface="Roboto"/>
              <a:ea typeface="Roboto"/>
              <a:cs typeface="Roboto"/>
              <a:sym typeface="Roboto"/>
            </a:endParaRPr>
          </a:p>
          <a:p>
            <a:pPr indent="0" lvl="0" marL="0" marR="0" rtl="0" algn="l">
              <a:lnSpc>
                <a:spcPct val="100000"/>
              </a:lnSpc>
              <a:spcBef>
                <a:spcPts val="0"/>
              </a:spcBef>
              <a:spcAft>
                <a:spcPts val="0"/>
              </a:spcAft>
              <a:buNone/>
            </a:pPr>
            <a:r>
              <a:t/>
            </a:r>
            <a:endParaRPr sz="1000">
              <a:solidFill>
                <a:srgbClr val="222222"/>
              </a:solidFill>
              <a:latin typeface="Roboto"/>
              <a:ea typeface="Roboto"/>
              <a:cs typeface="Roboto"/>
              <a:sym typeface="Roboto"/>
            </a:endParaRPr>
          </a:p>
          <a:p>
            <a:pPr indent="0" lvl="0" marL="0" rtl="0" algn="l">
              <a:lnSpc>
                <a:spcPct val="115000"/>
              </a:lnSpc>
              <a:spcBef>
                <a:spcPts val="0"/>
              </a:spcBef>
              <a:spcAft>
                <a:spcPts val="1200"/>
              </a:spcAft>
              <a:buNone/>
            </a:pPr>
            <a:r>
              <a:rPr lang="en" sz="1000">
                <a:solidFill>
                  <a:srgbClr val="222222"/>
                </a:solidFill>
                <a:latin typeface="Roboto"/>
                <a:ea typeface="Roboto"/>
                <a:cs typeface="Roboto"/>
                <a:sym typeface="Roboto"/>
              </a:rPr>
              <a:t>With startup probe, the application will have a maximum of 5 minutes (30 * 10 = 300s) to finish its startup. Once the startup probe has succeeded once, the liveness probe takes over to provide a fast response to container deadlocks. If the startup probe never succeeds, the container is killed after 300s and subject to the pod's restartPolicy.</a:t>
            </a:r>
            <a:endParaRPr sz="1000">
              <a:solidFill>
                <a:srgbClr val="222222"/>
              </a:solidFill>
              <a:latin typeface="Roboto"/>
              <a:ea typeface="Roboto"/>
              <a:cs typeface="Roboto"/>
              <a:sym typeface="Roboto"/>
            </a:endParaRPr>
          </a:p>
        </p:txBody>
      </p:sp>
      <p:pic>
        <p:nvPicPr>
          <p:cNvPr id="202" name="Google Shape;202;p28"/>
          <p:cNvPicPr preferRelativeResize="0"/>
          <p:nvPr/>
        </p:nvPicPr>
        <p:blipFill>
          <a:blip r:embed="rId4">
            <a:alphaModFix/>
          </a:blip>
          <a:stretch>
            <a:fillRect/>
          </a:stretch>
        </p:blipFill>
        <p:spPr>
          <a:xfrm>
            <a:off x="303738" y="1103763"/>
            <a:ext cx="1891450" cy="2076600"/>
          </a:xfrm>
          <a:prstGeom prst="rect">
            <a:avLst/>
          </a:prstGeom>
          <a:noFill/>
          <a:ln>
            <a:noFill/>
          </a:ln>
        </p:spPr>
      </p:pic>
      <p:sp>
        <p:nvSpPr>
          <p:cNvPr id="203" name="Google Shape;203;p28"/>
          <p:cNvSpPr txBox="1"/>
          <p:nvPr/>
        </p:nvSpPr>
        <p:spPr>
          <a:xfrm>
            <a:off x="298125" y="83580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Startup</a:t>
            </a:r>
            <a:r>
              <a:rPr lang="en" sz="1100"/>
              <a:t> Probes</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Pattern: </a:t>
            </a:r>
            <a:r>
              <a:rPr lang="en"/>
              <a:t>Managed Lifecycle</a:t>
            </a:r>
            <a:endParaRPr/>
          </a:p>
        </p:txBody>
      </p:sp>
      <p:sp>
        <p:nvSpPr>
          <p:cNvPr id="209" name="Google Shape;209;p29"/>
          <p:cNvSpPr txBox="1"/>
          <p:nvPr>
            <p:ph idx="1" type="body"/>
          </p:nvPr>
        </p:nvSpPr>
        <p:spPr>
          <a:xfrm>
            <a:off x="282550" y="2372850"/>
            <a:ext cx="8445300" cy="1233300"/>
          </a:xfrm>
          <a:prstGeom prst="rect">
            <a:avLst/>
          </a:prstGeom>
          <a:solidFill>
            <a:srgbClr val="B6D7A8"/>
          </a:solidFill>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333333"/>
              </a:buClr>
              <a:buSzPts val="1100"/>
              <a:buFont typeface="Arial"/>
              <a:buChar char="❏"/>
            </a:pPr>
            <a:r>
              <a:rPr lang="en" sz="1100">
                <a:solidFill>
                  <a:srgbClr val="333333"/>
                </a:solidFill>
                <a:latin typeface="Arial"/>
                <a:ea typeface="Arial"/>
                <a:cs typeface="Arial"/>
                <a:sym typeface="Arial"/>
              </a:rPr>
              <a:t>Driven by policies and external factors, a cloud-native platform may decide to start or stop the applications it is managing at any moment. Examples: </a:t>
            </a:r>
            <a:endParaRPr sz="1100">
              <a:solidFill>
                <a:srgbClr val="333333"/>
              </a:solidFill>
              <a:latin typeface="Arial"/>
              <a:ea typeface="Arial"/>
              <a:cs typeface="Arial"/>
              <a:sym typeface="Arial"/>
            </a:endParaRPr>
          </a:p>
          <a:p>
            <a:pPr indent="-298450" lvl="0" marL="914400" marR="0" rtl="0" algn="l">
              <a:lnSpc>
                <a:spcPct val="100000"/>
              </a:lnSpc>
              <a:spcBef>
                <a:spcPts val="0"/>
              </a:spcBef>
              <a:spcAft>
                <a:spcPts val="0"/>
              </a:spcAft>
              <a:buClr>
                <a:srgbClr val="333333"/>
              </a:buClr>
              <a:buSzPts val="1100"/>
              <a:buFont typeface="Arial"/>
              <a:buChar char="❏"/>
            </a:pPr>
            <a:r>
              <a:rPr lang="en" sz="1100">
                <a:solidFill>
                  <a:srgbClr val="333333"/>
                </a:solidFill>
                <a:latin typeface="Arial"/>
                <a:ea typeface="Arial"/>
                <a:cs typeface="Arial"/>
                <a:sym typeface="Arial"/>
              </a:rPr>
              <a:t>Pod is scheduled for deletion because of new version roll out.</a:t>
            </a:r>
            <a:endParaRPr sz="1100">
              <a:solidFill>
                <a:srgbClr val="333333"/>
              </a:solidFill>
              <a:latin typeface="Arial"/>
              <a:ea typeface="Arial"/>
              <a:cs typeface="Arial"/>
              <a:sym typeface="Arial"/>
            </a:endParaRPr>
          </a:p>
          <a:p>
            <a:pPr indent="-298450" lvl="0" marL="914400" marR="0" rtl="0" algn="l">
              <a:lnSpc>
                <a:spcPct val="100000"/>
              </a:lnSpc>
              <a:spcBef>
                <a:spcPts val="0"/>
              </a:spcBef>
              <a:spcAft>
                <a:spcPts val="0"/>
              </a:spcAft>
              <a:buClr>
                <a:srgbClr val="333333"/>
              </a:buClr>
              <a:buSzPts val="1100"/>
              <a:buFont typeface="Arial"/>
              <a:buChar char="❏"/>
            </a:pPr>
            <a:r>
              <a:rPr lang="en" sz="1100">
                <a:solidFill>
                  <a:srgbClr val="333333"/>
                </a:solidFill>
                <a:latin typeface="Arial"/>
                <a:ea typeface="Arial"/>
                <a:cs typeface="Arial"/>
                <a:sym typeface="Arial"/>
              </a:rPr>
              <a:t>Pod needs to be evicted.</a:t>
            </a:r>
            <a:endParaRPr sz="1100">
              <a:solidFill>
                <a:srgbClr val="333333"/>
              </a:solidFill>
              <a:latin typeface="Arial"/>
              <a:ea typeface="Arial"/>
              <a:cs typeface="Arial"/>
              <a:sym typeface="Arial"/>
            </a:endParaRPr>
          </a:p>
          <a:p>
            <a:pPr indent="0" lvl="0" marL="0" marR="0" rtl="0" algn="l">
              <a:lnSpc>
                <a:spcPct val="100000"/>
              </a:lnSpc>
              <a:spcBef>
                <a:spcPts val="0"/>
              </a:spcBef>
              <a:spcAft>
                <a:spcPts val="0"/>
              </a:spcAft>
              <a:buNone/>
            </a:pPr>
            <a:r>
              <a:rPr lang="en" sz="1100">
                <a:solidFill>
                  <a:srgbClr val="333333"/>
                </a:solidFill>
                <a:latin typeface="Arial"/>
                <a:ea typeface="Arial"/>
                <a:cs typeface="Arial"/>
                <a:sym typeface="Arial"/>
              </a:rPr>
              <a:t>            Pod to needs to perform some task before shutting down.</a:t>
            </a:r>
            <a:endParaRPr sz="1100">
              <a:solidFill>
                <a:srgbClr val="333333"/>
              </a:solidFill>
              <a:latin typeface="Arial"/>
              <a:ea typeface="Arial"/>
              <a:cs typeface="Arial"/>
              <a:sym typeface="Arial"/>
            </a:endParaRPr>
          </a:p>
          <a:p>
            <a:pPr indent="-298450" lvl="0" marL="457200" marR="0" rtl="0" algn="l">
              <a:lnSpc>
                <a:spcPct val="100000"/>
              </a:lnSpc>
              <a:spcBef>
                <a:spcPts val="0"/>
              </a:spcBef>
              <a:spcAft>
                <a:spcPts val="0"/>
              </a:spcAft>
              <a:buClr>
                <a:srgbClr val="333333"/>
              </a:buClr>
              <a:buSzPts val="1100"/>
              <a:buFont typeface="Arial"/>
              <a:buChar char="❏"/>
            </a:pPr>
            <a:r>
              <a:rPr lang="en" sz="1100">
                <a:solidFill>
                  <a:srgbClr val="333333"/>
                </a:solidFill>
                <a:latin typeface="Arial"/>
                <a:ea typeface="Arial"/>
                <a:cs typeface="Arial"/>
                <a:sym typeface="Arial"/>
              </a:rPr>
              <a:t>Containers need to perform some initialization task at the </a:t>
            </a:r>
            <a:r>
              <a:rPr lang="en" sz="1100">
                <a:solidFill>
                  <a:srgbClr val="333333"/>
                </a:solidFill>
                <a:latin typeface="Arial"/>
                <a:ea typeface="Arial"/>
                <a:cs typeface="Arial"/>
                <a:sym typeface="Arial"/>
              </a:rPr>
              <a:t>beginning</a:t>
            </a:r>
            <a:r>
              <a:rPr lang="en" sz="1100">
                <a:solidFill>
                  <a:srgbClr val="333333"/>
                </a:solidFill>
                <a:latin typeface="Arial"/>
                <a:ea typeface="Arial"/>
                <a:cs typeface="Arial"/>
                <a:sym typeface="Arial"/>
              </a:rPr>
              <a:t>. 	</a:t>
            </a:r>
            <a:endParaRPr sz="1100">
              <a:solidFill>
                <a:srgbClr val="333333"/>
              </a:solidFill>
              <a:latin typeface="Arial"/>
              <a:ea typeface="Arial"/>
              <a:cs typeface="Arial"/>
              <a:sym typeface="Arial"/>
            </a:endParaRPr>
          </a:p>
          <a:p>
            <a:pPr indent="0" lvl="0" marL="0" marR="0" rtl="0" algn="l">
              <a:lnSpc>
                <a:spcPct val="100000"/>
              </a:lnSpc>
              <a:spcBef>
                <a:spcPts val="0"/>
              </a:spcBef>
              <a:spcAft>
                <a:spcPts val="0"/>
              </a:spcAft>
              <a:buNone/>
            </a:pPr>
            <a:r>
              <a:t/>
            </a:r>
            <a:endParaRPr sz="1100">
              <a:solidFill>
                <a:srgbClr val="333333"/>
              </a:solidFill>
              <a:latin typeface="Arial"/>
              <a:ea typeface="Arial"/>
              <a:cs typeface="Arial"/>
              <a:sym typeface="Arial"/>
            </a:endParaRPr>
          </a:p>
          <a:p>
            <a:pPr indent="0" lvl="0" marL="0" marR="0" rtl="0" algn="l">
              <a:lnSpc>
                <a:spcPct val="100000"/>
              </a:lnSpc>
              <a:spcBef>
                <a:spcPts val="0"/>
              </a:spcBef>
              <a:spcAft>
                <a:spcPts val="0"/>
              </a:spcAft>
              <a:buNone/>
            </a:pPr>
            <a:r>
              <a:t/>
            </a:r>
            <a:endParaRPr sz="1100">
              <a:solidFill>
                <a:srgbClr val="333333"/>
              </a:solidFill>
              <a:latin typeface="Arial"/>
              <a:ea typeface="Arial"/>
              <a:cs typeface="Arial"/>
              <a:sym typeface="Arial"/>
            </a:endParaRPr>
          </a:p>
        </p:txBody>
      </p:sp>
      <p:pic>
        <p:nvPicPr>
          <p:cNvPr id="210" name="Google Shape;210;p29"/>
          <p:cNvPicPr preferRelativeResize="0"/>
          <p:nvPr/>
        </p:nvPicPr>
        <p:blipFill>
          <a:blip r:embed="rId3">
            <a:alphaModFix/>
          </a:blip>
          <a:stretch>
            <a:fillRect/>
          </a:stretch>
        </p:blipFill>
        <p:spPr>
          <a:xfrm>
            <a:off x="2447875" y="3664600"/>
            <a:ext cx="3551325" cy="1288350"/>
          </a:xfrm>
          <a:prstGeom prst="rect">
            <a:avLst/>
          </a:prstGeom>
          <a:noFill/>
          <a:ln>
            <a:noFill/>
          </a:ln>
        </p:spPr>
      </p:pic>
      <p:sp>
        <p:nvSpPr>
          <p:cNvPr id="211" name="Google Shape;211;p29"/>
          <p:cNvSpPr txBox="1"/>
          <p:nvPr/>
        </p:nvSpPr>
        <p:spPr>
          <a:xfrm>
            <a:off x="283350" y="1384225"/>
            <a:ext cx="8445300" cy="738900"/>
          </a:xfrm>
          <a:prstGeom prst="rect">
            <a:avLst/>
          </a:prstGeom>
          <a:solidFill>
            <a:srgbClr val="F4CC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200">
                <a:solidFill>
                  <a:srgbClr val="151515"/>
                </a:solidFill>
              </a:rPr>
              <a:t>Containerized applications managed by cloud-native platforms have no control over their lifecycle, and to be good </a:t>
            </a:r>
            <a:r>
              <a:rPr lang="en" sz="1200">
                <a:solidFill>
                  <a:srgbClr val="151515"/>
                </a:solidFill>
              </a:rPr>
              <a:t>c</a:t>
            </a:r>
            <a:r>
              <a:rPr lang="en" sz="1200">
                <a:solidFill>
                  <a:srgbClr val="151515"/>
                </a:solidFill>
              </a:rPr>
              <a:t>loud-native citizens, they have to listen to the events emitted by the managing platform and adapt their </a:t>
            </a:r>
            <a:r>
              <a:rPr lang="en" sz="1200">
                <a:solidFill>
                  <a:srgbClr val="151515"/>
                </a:solidFill>
              </a:rPr>
              <a:t>life cycles</a:t>
            </a:r>
            <a:r>
              <a:rPr lang="en" sz="1200">
                <a:solidFill>
                  <a:srgbClr val="151515"/>
                </a:solidFill>
              </a:rPr>
              <a:t> accordingly. </a:t>
            </a:r>
            <a:r>
              <a:rPr lang="en" sz="1200">
                <a:solidFill>
                  <a:srgbClr val="151515"/>
                </a:solidFill>
              </a:rPr>
              <a:t>The Managed Lifecycle pattern describes how applications can and should react to lifecycle events.</a:t>
            </a:r>
            <a:endParaRPr sz="1200">
              <a:solidFill>
                <a:srgbClr val="15151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2"/>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000000"/>
                </a:solidFill>
                <a:latin typeface="Cambria"/>
                <a:ea typeface="Cambria"/>
                <a:cs typeface="Cambria"/>
                <a:sym typeface="Cambria"/>
              </a:rPr>
              <a:t>Topics</a:t>
            </a:r>
            <a:endParaRPr sz="2800">
              <a:solidFill>
                <a:srgbClr val="000000"/>
              </a:solidFill>
              <a:latin typeface="Cambria"/>
              <a:ea typeface="Cambria"/>
              <a:cs typeface="Cambria"/>
              <a:sym typeface="Cambria"/>
            </a:endParaRPr>
          </a:p>
        </p:txBody>
      </p:sp>
      <p:sp>
        <p:nvSpPr>
          <p:cNvPr id="57" name="Google Shape;57;p12"/>
          <p:cNvSpPr txBox="1"/>
          <p:nvPr/>
        </p:nvSpPr>
        <p:spPr>
          <a:xfrm>
            <a:off x="145350" y="969900"/>
            <a:ext cx="3995400" cy="4064700"/>
          </a:xfrm>
          <a:prstGeom prst="rect">
            <a:avLst/>
          </a:prstGeom>
          <a:solidFill>
            <a:schemeClr val="lt1"/>
          </a:solidFill>
          <a:ln>
            <a:noFill/>
          </a:ln>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rgbClr val="0000FF"/>
              </a:buClr>
              <a:buSzPts val="1050"/>
              <a:buFont typeface="Cambria"/>
              <a:buChar char="❏"/>
            </a:pPr>
            <a:r>
              <a:rPr lang="en" sz="1050">
                <a:latin typeface="Cambria"/>
                <a:ea typeface="Cambria"/>
                <a:cs typeface="Cambria"/>
                <a:sym typeface="Cambria"/>
              </a:rPr>
              <a:t>Kubernetes Application Patterns</a:t>
            </a:r>
            <a:endParaRPr sz="1050">
              <a:latin typeface="Cambria"/>
              <a:ea typeface="Cambria"/>
              <a:cs typeface="Cambria"/>
              <a:sym typeface="Cambria"/>
            </a:endParaRPr>
          </a:p>
          <a:p>
            <a:pPr indent="-295275" lvl="1" marL="914400" rtl="0" algn="l">
              <a:spcBef>
                <a:spcPts val="0"/>
              </a:spcBef>
              <a:spcAft>
                <a:spcPts val="0"/>
              </a:spcAft>
              <a:buClr>
                <a:srgbClr val="0000FF"/>
              </a:buClr>
              <a:buSzPts val="1050"/>
              <a:buFont typeface="Cambria"/>
              <a:buChar char="❏"/>
            </a:pPr>
            <a:r>
              <a:rPr lang="en" sz="1050">
                <a:latin typeface="Cambria"/>
                <a:ea typeface="Cambria"/>
                <a:cs typeface="Cambria"/>
                <a:sym typeface="Cambria"/>
              </a:rPr>
              <a:t>12 Factor App principle</a:t>
            </a:r>
            <a:endParaRPr sz="1050">
              <a:latin typeface="Cambria"/>
              <a:ea typeface="Cambria"/>
              <a:cs typeface="Cambria"/>
              <a:sym typeface="Cambria"/>
            </a:endParaRPr>
          </a:p>
          <a:p>
            <a:pPr indent="-295275" lvl="1" marL="914400" rtl="0" algn="l">
              <a:spcBef>
                <a:spcPts val="0"/>
              </a:spcBef>
              <a:spcAft>
                <a:spcPts val="0"/>
              </a:spcAft>
              <a:buClr>
                <a:srgbClr val="0000FF"/>
              </a:buClr>
              <a:buSzPts val="1050"/>
              <a:buFont typeface="Cambria"/>
              <a:buChar char="❏"/>
            </a:pPr>
            <a:r>
              <a:rPr lang="en" sz="1050">
                <a:latin typeface="Cambria"/>
                <a:ea typeface="Cambria"/>
                <a:cs typeface="Cambria"/>
                <a:sym typeface="Cambria"/>
              </a:rPr>
              <a:t>Kubernetes pattern</a:t>
            </a:r>
            <a:endParaRPr sz="1050">
              <a:latin typeface="Cambria"/>
              <a:ea typeface="Cambria"/>
              <a:cs typeface="Cambria"/>
              <a:sym typeface="Cambria"/>
            </a:endParaRPr>
          </a:p>
          <a:p>
            <a:pPr indent="-295275" lvl="1" marL="914400" rtl="0" algn="l">
              <a:spcBef>
                <a:spcPts val="0"/>
              </a:spcBef>
              <a:spcAft>
                <a:spcPts val="0"/>
              </a:spcAft>
              <a:buClr>
                <a:srgbClr val="0000FF"/>
              </a:buClr>
              <a:buSzPts val="1050"/>
              <a:buFont typeface="Cambria"/>
              <a:buChar char="❏"/>
            </a:pPr>
            <a:r>
              <a:rPr lang="en" sz="1050">
                <a:latin typeface="Cambria"/>
                <a:ea typeface="Cambria"/>
                <a:cs typeface="Cambria"/>
                <a:sym typeface="Cambria"/>
              </a:rPr>
              <a:t>Foundational Patterns</a:t>
            </a:r>
            <a:endParaRPr sz="1050">
              <a:latin typeface="Cambria"/>
              <a:ea typeface="Cambria"/>
              <a:cs typeface="Cambria"/>
              <a:sym typeface="Cambria"/>
            </a:endParaRPr>
          </a:p>
          <a:p>
            <a:pPr indent="-295275" lvl="2" marL="1371600" rtl="0" algn="l">
              <a:spcBef>
                <a:spcPts val="0"/>
              </a:spcBef>
              <a:spcAft>
                <a:spcPts val="0"/>
              </a:spcAft>
              <a:buClr>
                <a:srgbClr val="3371E3"/>
              </a:buClr>
              <a:buSzPts val="1050"/>
              <a:buFont typeface="Cambria"/>
              <a:buChar char="❏"/>
            </a:pPr>
            <a:r>
              <a:rPr lang="en" sz="1050">
                <a:latin typeface="Cambria"/>
                <a:ea typeface="Cambria"/>
                <a:cs typeface="Cambria"/>
                <a:sym typeface="Cambria"/>
              </a:rPr>
              <a:t>Predictable Demands</a:t>
            </a:r>
            <a:endParaRPr sz="1050">
              <a:latin typeface="Cambria"/>
              <a:ea typeface="Cambria"/>
              <a:cs typeface="Cambria"/>
              <a:sym typeface="Cambria"/>
            </a:endParaRPr>
          </a:p>
          <a:p>
            <a:pPr indent="-295275" lvl="2" marL="1371600" rtl="0" algn="l">
              <a:spcBef>
                <a:spcPts val="0"/>
              </a:spcBef>
              <a:spcAft>
                <a:spcPts val="0"/>
              </a:spcAft>
              <a:buClr>
                <a:srgbClr val="3371E3"/>
              </a:buClr>
              <a:buSzPts val="1050"/>
              <a:buFont typeface="Cambria"/>
              <a:buChar char="❏"/>
            </a:pPr>
            <a:r>
              <a:rPr lang="en" sz="1050">
                <a:latin typeface="Cambria"/>
                <a:ea typeface="Cambria"/>
                <a:cs typeface="Cambria"/>
                <a:sym typeface="Cambria"/>
              </a:rPr>
              <a:t>Declarative Deployment</a:t>
            </a:r>
            <a:endParaRPr sz="1050">
              <a:latin typeface="Cambria"/>
              <a:ea typeface="Cambria"/>
              <a:cs typeface="Cambria"/>
              <a:sym typeface="Cambria"/>
            </a:endParaRPr>
          </a:p>
          <a:p>
            <a:pPr indent="-295275" lvl="2" marL="1371600" rtl="0" algn="l">
              <a:spcBef>
                <a:spcPts val="0"/>
              </a:spcBef>
              <a:spcAft>
                <a:spcPts val="0"/>
              </a:spcAft>
              <a:buClr>
                <a:srgbClr val="3371E3"/>
              </a:buClr>
              <a:buSzPts val="1050"/>
              <a:buFont typeface="Cambria"/>
              <a:buChar char="❏"/>
            </a:pPr>
            <a:r>
              <a:rPr lang="en" sz="1050">
                <a:latin typeface="Cambria"/>
                <a:ea typeface="Cambria"/>
                <a:cs typeface="Cambria"/>
                <a:sym typeface="Cambria"/>
              </a:rPr>
              <a:t>Health Probe</a:t>
            </a:r>
            <a:endParaRPr sz="1050">
              <a:latin typeface="Cambria"/>
              <a:ea typeface="Cambria"/>
              <a:cs typeface="Cambria"/>
              <a:sym typeface="Cambria"/>
            </a:endParaRPr>
          </a:p>
          <a:p>
            <a:pPr indent="-295275" lvl="2" marL="1371600" rtl="0" algn="l">
              <a:spcBef>
                <a:spcPts val="0"/>
              </a:spcBef>
              <a:spcAft>
                <a:spcPts val="0"/>
              </a:spcAft>
              <a:buClr>
                <a:srgbClr val="3371E3"/>
              </a:buClr>
              <a:buSzPts val="1050"/>
              <a:buFont typeface="Cambria"/>
              <a:buChar char="❏"/>
            </a:pPr>
            <a:r>
              <a:rPr lang="en" sz="1050">
                <a:latin typeface="Cambria"/>
                <a:ea typeface="Cambria"/>
                <a:cs typeface="Cambria"/>
                <a:sym typeface="Cambria"/>
              </a:rPr>
              <a:t>Managed Lifecycle</a:t>
            </a:r>
            <a:endParaRPr sz="1050">
              <a:latin typeface="Cambria"/>
              <a:ea typeface="Cambria"/>
              <a:cs typeface="Cambria"/>
              <a:sym typeface="Cambria"/>
            </a:endParaRPr>
          </a:p>
          <a:p>
            <a:pPr indent="-295275" lvl="2" marL="1371600" rtl="0" algn="l">
              <a:spcBef>
                <a:spcPts val="0"/>
              </a:spcBef>
              <a:spcAft>
                <a:spcPts val="0"/>
              </a:spcAft>
              <a:buClr>
                <a:srgbClr val="3371E3"/>
              </a:buClr>
              <a:buSzPts val="1050"/>
              <a:buFont typeface="Cambria"/>
              <a:buChar char="❏"/>
            </a:pPr>
            <a:r>
              <a:rPr lang="en" sz="1050">
                <a:latin typeface="Cambria"/>
                <a:ea typeface="Cambria"/>
                <a:cs typeface="Cambria"/>
                <a:sym typeface="Cambria"/>
              </a:rPr>
              <a:t>Automated Placement</a:t>
            </a:r>
            <a:endParaRPr sz="1050">
              <a:latin typeface="Cambria"/>
              <a:ea typeface="Cambria"/>
              <a:cs typeface="Cambria"/>
              <a:sym typeface="Cambria"/>
            </a:endParaRPr>
          </a:p>
          <a:p>
            <a:pPr indent="-295275" lvl="1" marL="914400" rtl="0" algn="l">
              <a:spcBef>
                <a:spcPts val="0"/>
              </a:spcBef>
              <a:spcAft>
                <a:spcPts val="0"/>
              </a:spcAft>
              <a:buClr>
                <a:srgbClr val="0000FF"/>
              </a:buClr>
              <a:buSzPts val="1050"/>
              <a:buFont typeface="Cambria"/>
              <a:buChar char="❏"/>
            </a:pPr>
            <a:r>
              <a:rPr lang="en" sz="1050">
                <a:latin typeface="Cambria"/>
                <a:ea typeface="Cambria"/>
                <a:cs typeface="Cambria"/>
                <a:sym typeface="Cambria"/>
              </a:rPr>
              <a:t>Behavioral Patterns</a:t>
            </a:r>
            <a:endParaRPr sz="1050">
              <a:latin typeface="Cambria"/>
              <a:ea typeface="Cambria"/>
              <a:cs typeface="Cambria"/>
              <a:sym typeface="Cambria"/>
            </a:endParaRPr>
          </a:p>
          <a:p>
            <a:pPr indent="-295275" lvl="2" marL="1371600" rtl="0" algn="l">
              <a:spcBef>
                <a:spcPts val="0"/>
              </a:spcBef>
              <a:spcAft>
                <a:spcPts val="0"/>
              </a:spcAft>
              <a:buClr>
                <a:srgbClr val="3371E3"/>
              </a:buClr>
              <a:buSzPts val="1050"/>
              <a:buFont typeface="Cambria"/>
              <a:buChar char="❏"/>
            </a:pPr>
            <a:r>
              <a:rPr lang="en" sz="1050">
                <a:latin typeface="Cambria"/>
                <a:ea typeface="Cambria"/>
                <a:cs typeface="Cambria"/>
                <a:sym typeface="Cambria"/>
              </a:rPr>
              <a:t>Jobs</a:t>
            </a:r>
            <a:endParaRPr sz="1050">
              <a:latin typeface="Cambria"/>
              <a:ea typeface="Cambria"/>
              <a:cs typeface="Cambria"/>
              <a:sym typeface="Cambria"/>
            </a:endParaRPr>
          </a:p>
          <a:p>
            <a:pPr indent="-295275" lvl="2" marL="1371600" rtl="0" algn="l">
              <a:spcBef>
                <a:spcPts val="0"/>
              </a:spcBef>
              <a:spcAft>
                <a:spcPts val="0"/>
              </a:spcAft>
              <a:buClr>
                <a:srgbClr val="3371E3"/>
              </a:buClr>
              <a:buSzPts val="1050"/>
              <a:buFont typeface="Cambria"/>
              <a:buChar char="❏"/>
            </a:pPr>
            <a:r>
              <a:rPr lang="en" sz="1050">
                <a:latin typeface="Cambria"/>
                <a:ea typeface="Cambria"/>
                <a:cs typeface="Cambria"/>
                <a:sym typeface="Cambria"/>
              </a:rPr>
              <a:t>Daemon Service</a:t>
            </a:r>
            <a:endParaRPr sz="1050">
              <a:latin typeface="Cambria"/>
              <a:ea typeface="Cambria"/>
              <a:cs typeface="Cambria"/>
              <a:sym typeface="Cambria"/>
            </a:endParaRPr>
          </a:p>
          <a:p>
            <a:pPr indent="-295275" lvl="2" marL="1371600" rtl="0" algn="l">
              <a:spcBef>
                <a:spcPts val="0"/>
              </a:spcBef>
              <a:spcAft>
                <a:spcPts val="0"/>
              </a:spcAft>
              <a:buClr>
                <a:srgbClr val="3371E3"/>
              </a:buClr>
              <a:buSzPts val="1050"/>
              <a:buFont typeface="Cambria"/>
              <a:buChar char="❏"/>
            </a:pPr>
            <a:r>
              <a:rPr lang="en" sz="1050">
                <a:latin typeface="Cambria"/>
                <a:ea typeface="Cambria"/>
                <a:cs typeface="Cambria"/>
                <a:sym typeface="Cambria"/>
              </a:rPr>
              <a:t>Singleton Service</a:t>
            </a:r>
            <a:endParaRPr sz="1050">
              <a:latin typeface="Cambria"/>
              <a:ea typeface="Cambria"/>
              <a:cs typeface="Cambria"/>
              <a:sym typeface="Cambria"/>
            </a:endParaRPr>
          </a:p>
          <a:p>
            <a:pPr indent="-295275" lvl="2" marL="1371600" rtl="0" algn="l">
              <a:spcBef>
                <a:spcPts val="0"/>
              </a:spcBef>
              <a:spcAft>
                <a:spcPts val="0"/>
              </a:spcAft>
              <a:buClr>
                <a:srgbClr val="3371E3"/>
              </a:buClr>
              <a:buSzPts val="1050"/>
              <a:buFont typeface="Cambria"/>
              <a:buChar char="❏"/>
            </a:pPr>
            <a:r>
              <a:rPr lang="en" sz="1050">
                <a:latin typeface="Cambria"/>
                <a:ea typeface="Cambria"/>
                <a:cs typeface="Cambria"/>
                <a:sym typeface="Cambria"/>
              </a:rPr>
              <a:t>Stateful Service</a:t>
            </a:r>
            <a:endParaRPr sz="1050">
              <a:latin typeface="Cambria"/>
              <a:ea typeface="Cambria"/>
              <a:cs typeface="Cambria"/>
              <a:sym typeface="Cambria"/>
            </a:endParaRPr>
          </a:p>
          <a:p>
            <a:pPr indent="-295275" lvl="2" marL="1371600" rtl="0" algn="l">
              <a:spcBef>
                <a:spcPts val="0"/>
              </a:spcBef>
              <a:spcAft>
                <a:spcPts val="0"/>
              </a:spcAft>
              <a:buClr>
                <a:srgbClr val="3371E3"/>
              </a:buClr>
              <a:buSzPts val="1050"/>
              <a:buFont typeface="Cambria"/>
              <a:buChar char="❏"/>
            </a:pPr>
            <a:r>
              <a:rPr lang="en" sz="1050">
                <a:latin typeface="Cambria"/>
                <a:ea typeface="Cambria"/>
                <a:cs typeface="Cambria"/>
                <a:sym typeface="Cambria"/>
              </a:rPr>
              <a:t>Service Discovery</a:t>
            </a:r>
            <a:endParaRPr sz="1050">
              <a:latin typeface="Cambria"/>
              <a:ea typeface="Cambria"/>
              <a:cs typeface="Cambria"/>
              <a:sym typeface="Cambria"/>
            </a:endParaRPr>
          </a:p>
          <a:p>
            <a:pPr indent="-295275" lvl="2" marL="1371600" rtl="0" algn="l">
              <a:spcBef>
                <a:spcPts val="0"/>
              </a:spcBef>
              <a:spcAft>
                <a:spcPts val="0"/>
              </a:spcAft>
              <a:buClr>
                <a:srgbClr val="3371E3"/>
              </a:buClr>
              <a:buSzPts val="1050"/>
              <a:buFont typeface="Cambria"/>
              <a:buChar char="❏"/>
            </a:pPr>
            <a:r>
              <a:rPr lang="en" sz="1050">
                <a:latin typeface="Cambria"/>
                <a:ea typeface="Cambria"/>
                <a:cs typeface="Cambria"/>
                <a:sym typeface="Cambria"/>
              </a:rPr>
              <a:t>Self Awareness</a:t>
            </a:r>
            <a:endParaRPr sz="1050">
              <a:latin typeface="Cambria"/>
              <a:ea typeface="Cambria"/>
              <a:cs typeface="Cambria"/>
              <a:sym typeface="Cambria"/>
            </a:endParaRPr>
          </a:p>
          <a:p>
            <a:pPr indent="-295275" lvl="1" marL="914400" rtl="0" algn="l">
              <a:spcBef>
                <a:spcPts val="0"/>
              </a:spcBef>
              <a:spcAft>
                <a:spcPts val="0"/>
              </a:spcAft>
              <a:buClr>
                <a:srgbClr val="0000FF"/>
              </a:buClr>
              <a:buSzPts val="1050"/>
              <a:buFont typeface="Cambria"/>
              <a:buChar char="❏"/>
            </a:pPr>
            <a:r>
              <a:rPr lang="en" sz="1050">
                <a:solidFill>
                  <a:schemeClr val="dk1"/>
                </a:solidFill>
                <a:latin typeface="Cambria"/>
                <a:ea typeface="Cambria"/>
                <a:cs typeface="Cambria"/>
                <a:sym typeface="Cambria"/>
              </a:rPr>
              <a:t>Structural Pattern</a:t>
            </a:r>
            <a:endParaRPr sz="1050">
              <a:solidFill>
                <a:schemeClr val="dk1"/>
              </a:solidFill>
              <a:latin typeface="Cambria"/>
              <a:ea typeface="Cambria"/>
              <a:cs typeface="Cambria"/>
              <a:sym typeface="Cambria"/>
            </a:endParaRPr>
          </a:p>
          <a:p>
            <a:pPr indent="-295275" lvl="2" marL="1371600" rtl="0" algn="l">
              <a:spcBef>
                <a:spcPts val="0"/>
              </a:spcBef>
              <a:spcAft>
                <a:spcPts val="0"/>
              </a:spcAft>
              <a:buClr>
                <a:srgbClr val="3371E3"/>
              </a:buClr>
              <a:buSzPts val="1050"/>
              <a:buFont typeface="Cambria"/>
              <a:buChar char="❏"/>
            </a:pPr>
            <a:r>
              <a:rPr lang="en" sz="1050">
                <a:solidFill>
                  <a:schemeClr val="dk1"/>
                </a:solidFill>
                <a:latin typeface="Cambria"/>
                <a:ea typeface="Cambria"/>
                <a:cs typeface="Cambria"/>
                <a:sym typeface="Cambria"/>
              </a:rPr>
              <a:t>Init container</a:t>
            </a:r>
            <a:endParaRPr sz="1050">
              <a:solidFill>
                <a:schemeClr val="dk1"/>
              </a:solidFill>
              <a:latin typeface="Cambria"/>
              <a:ea typeface="Cambria"/>
              <a:cs typeface="Cambria"/>
              <a:sym typeface="Cambria"/>
            </a:endParaRPr>
          </a:p>
          <a:p>
            <a:pPr indent="-295275" lvl="2" marL="1371600" rtl="0" algn="l">
              <a:spcBef>
                <a:spcPts val="0"/>
              </a:spcBef>
              <a:spcAft>
                <a:spcPts val="0"/>
              </a:spcAft>
              <a:buClr>
                <a:srgbClr val="3371E3"/>
              </a:buClr>
              <a:buSzPts val="1050"/>
              <a:buFont typeface="Cambria"/>
              <a:buChar char="❏"/>
            </a:pPr>
            <a:r>
              <a:rPr lang="en" sz="1050">
                <a:solidFill>
                  <a:schemeClr val="dk1"/>
                </a:solidFill>
                <a:latin typeface="Cambria"/>
                <a:ea typeface="Cambria"/>
                <a:cs typeface="Cambria"/>
                <a:sym typeface="Cambria"/>
              </a:rPr>
              <a:t>Sidecar</a:t>
            </a:r>
            <a:endParaRPr sz="1050">
              <a:solidFill>
                <a:schemeClr val="dk1"/>
              </a:solidFill>
              <a:latin typeface="Cambria"/>
              <a:ea typeface="Cambria"/>
              <a:cs typeface="Cambria"/>
              <a:sym typeface="Cambria"/>
            </a:endParaRPr>
          </a:p>
          <a:p>
            <a:pPr indent="-295275" lvl="2" marL="1371600" rtl="0" algn="l">
              <a:spcBef>
                <a:spcPts val="0"/>
              </a:spcBef>
              <a:spcAft>
                <a:spcPts val="0"/>
              </a:spcAft>
              <a:buClr>
                <a:srgbClr val="3371E3"/>
              </a:buClr>
              <a:buSzPts val="1050"/>
              <a:buFont typeface="Cambria"/>
              <a:buChar char="❏"/>
            </a:pPr>
            <a:r>
              <a:rPr lang="en" sz="1050">
                <a:solidFill>
                  <a:schemeClr val="dk1"/>
                </a:solidFill>
                <a:latin typeface="Cambria"/>
                <a:ea typeface="Cambria"/>
                <a:cs typeface="Cambria"/>
                <a:sym typeface="Cambria"/>
              </a:rPr>
              <a:t>Adapter</a:t>
            </a:r>
            <a:endParaRPr sz="1050">
              <a:solidFill>
                <a:schemeClr val="dk1"/>
              </a:solidFill>
              <a:latin typeface="Cambria"/>
              <a:ea typeface="Cambria"/>
              <a:cs typeface="Cambria"/>
              <a:sym typeface="Cambria"/>
            </a:endParaRPr>
          </a:p>
          <a:p>
            <a:pPr indent="-295275" lvl="2" marL="1371600" rtl="0" algn="l">
              <a:spcBef>
                <a:spcPts val="0"/>
              </a:spcBef>
              <a:spcAft>
                <a:spcPts val="0"/>
              </a:spcAft>
              <a:buClr>
                <a:srgbClr val="3371E3"/>
              </a:buClr>
              <a:buSzPts val="1050"/>
              <a:buFont typeface="Cambria"/>
              <a:buChar char="❏"/>
            </a:pPr>
            <a:r>
              <a:rPr lang="en" sz="1050">
                <a:solidFill>
                  <a:schemeClr val="dk1"/>
                </a:solidFill>
                <a:latin typeface="Cambria"/>
                <a:ea typeface="Cambria"/>
                <a:cs typeface="Cambria"/>
                <a:sym typeface="Cambria"/>
              </a:rPr>
              <a:t>Ambassador</a:t>
            </a:r>
            <a:endParaRPr sz="1050">
              <a:latin typeface="Cambria"/>
              <a:ea typeface="Cambria"/>
              <a:cs typeface="Cambria"/>
              <a:sym typeface="Cambria"/>
            </a:endParaRPr>
          </a:p>
        </p:txBody>
      </p:sp>
      <p:sp>
        <p:nvSpPr>
          <p:cNvPr id="58" name="Google Shape;58;p12"/>
          <p:cNvSpPr txBox="1"/>
          <p:nvPr/>
        </p:nvSpPr>
        <p:spPr>
          <a:xfrm>
            <a:off x="4539575" y="1017725"/>
            <a:ext cx="3685500" cy="4017000"/>
          </a:xfrm>
          <a:prstGeom prst="rect">
            <a:avLst/>
          </a:prstGeom>
          <a:solidFill>
            <a:schemeClr val="lt1"/>
          </a:solidFill>
          <a:ln>
            <a:noFill/>
          </a:ln>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rgbClr val="0000FF"/>
              </a:buClr>
              <a:buSzPts val="1050"/>
              <a:buFont typeface="Cambria"/>
              <a:buChar char="❏"/>
            </a:pPr>
            <a:r>
              <a:rPr lang="en" sz="1050">
                <a:latin typeface="Cambria"/>
                <a:ea typeface="Cambria"/>
                <a:cs typeface="Cambria"/>
                <a:sym typeface="Cambria"/>
              </a:rPr>
              <a:t>Kubernetes Patterns (continue..)</a:t>
            </a:r>
            <a:endParaRPr sz="1050">
              <a:solidFill>
                <a:schemeClr val="dk1"/>
              </a:solidFill>
              <a:latin typeface="Cambria"/>
              <a:ea typeface="Cambria"/>
              <a:cs typeface="Cambria"/>
              <a:sym typeface="Cambria"/>
            </a:endParaRPr>
          </a:p>
          <a:p>
            <a:pPr indent="-295275" lvl="1" marL="914400" rtl="0" algn="l">
              <a:spcBef>
                <a:spcPts val="0"/>
              </a:spcBef>
              <a:spcAft>
                <a:spcPts val="0"/>
              </a:spcAft>
              <a:buClr>
                <a:srgbClr val="0000FF"/>
              </a:buClr>
              <a:buSzPts val="1050"/>
              <a:buFont typeface="Cambria"/>
              <a:buChar char="❏"/>
            </a:pPr>
            <a:r>
              <a:rPr lang="en" sz="1050">
                <a:solidFill>
                  <a:schemeClr val="dk1"/>
                </a:solidFill>
                <a:latin typeface="Cambria"/>
                <a:ea typeface="Cambria"/>
                <a:cs typeface="Cambria"/>
                <a:sym typeface="Cambria"/>
              </a:rPr>
              <a:t>Configuration Pattern</a:t>
            </a:r>
            <a:endParaRPr sz="1050">
              <a:solidFill>
                <a:schemeClr val="dk1"/>
              </a:solidFill>
              <a:latin typeface="Cambria"/>
              <a:ea typeface="Cambria"/>
              <a:cs typeface="Cambria"/>
              <a:sym typeface="Cambria"/>
            </a:endParaRPr>
          </a:p>
          <a:p>
            <a:pPr indent="-295275" lvl="2" marL="1371600" rtl="0" algn="l">
              <a:spcBef>
                <a:spcPts val="0"/>
              </a:spcBef>
              <a:spcAft>
                <a:spcPts val="0"/>
              </a:spcAft>
              <a:buClr>
                <a:srgbClr val="3371E3"/>
              </a:buClr>
              <a:buSzPts val="1050"/>
              <a:buFont typeface="Cambria"/>
              <a:buChar char="❏"/>
            </a:pPr>
            <a:r>
              <a:rPr lang="en" sz="1050">
                <a:solidFill>
                  <a:schemeClr val="dk1"/>
                </a:solidFill>
                <a:latin typeface="Cambria"/>
                <a:ea typeface="Cambria"/>
                <a:cs typeface="Cambria"/>
                <a:sym typeface="Cambria"/>
              </a:rPr>
              <a:t>Configmap</a:t>
            </a:r>
            <a:endParaRPr sz="1050">
              <a:solidFill>
                <a:schemeClr val="dk1"/>
              </a:solidFill>
              <a:latin typeface="Cambria"/>
              <a:ea typeface="Cambria"/>
              <a:cs typeface="Cambria"/>
              <a:sym typeface="Cambria"/>
            </a:endParaRPr>
          </a:p>
          <a:p>
            <a:pPr indent="-295275" lvl="2" marL="1371600" rtl="0" algn="l">
              <a:spcBef>
                <a:spcPts val="0"/>
              </a:spcBef>
              <a:spcAft>
                <a:spcPts val="0"/>
              </a:spcAft>
              <a:buClr>
                <a:srgbClr val="3371E3"/>
              </a:buClr>
              <a:buSzPts val="1050"/>
              <a:buFont typeface="Cambria"/>
              <a:buChar char="❏"/>
            </a:pPr>
            <a:r>
              <a:rPr lang="en" sz="1050">
                <a:solidFill>
                  <a:schemeClr val="dk1"/>
                </a:solidFill>
                <a:latin typeface="Cambria"/>
                <a:ea typeface="Cambria"/>
                <a:cs typeface="Cambria"/>
                <a:sym typeface="Cambria"/>
              </a:rPr>
              <a:t>Env Var</a:t>
            </a:r>
            <a:endParaRPr sz="1050">
              <a:latin typeface="Cambria"/>
              <a:ea typeface="Cambria"/>
              <a:cs typeface="Cambria"/>
              <a:sym typeface="Cambria"/>
            </a:endParaRPr>
          </a:p>
          <a:p>
            <a:pPr indent="-295275" lvl="1" marL="914400" rtl="0" algn="l">
              <a:lnSpc>
                <a:spcPct val="115000"/>
              </a:lnSpc>
              <a:spcBef>
                <a:spcPts val="0"/>
              </a:spcBef>
              <a:spcAft>
                <a:spcPts val="0"/>
              </a:spcAft>
              <a:buClr>
                <a:srgbClr val="0000FF"/>
              </a:buClr>
              <a:buSzPts val="1050"/>
              <a:buFont typeface="Cambria"/>
              <a:buChar char="❏"/>
            </a:pPr>
            <a:r>
              <a:rPr lang="en" sz="1050">
                <a:latin typeface="Cambria"/>
                <a:ea typeface="Cambria"/>
                <a:cs typeface="Cambria"/>
                <a:sym typeface="Cambria"/>
              </a:rPr>
              <a:t>Advanced Patterns</a:t>
            </a:r>
            <a:endParaRPr sz="1050">
              <a:latin typeface="Cambria"/>
              <a:ea typeface="Cambria"/>
              <a:cs typeface="Cambria"/>
              <a:sym typeface="Cambria"/>
            </a:endParaRPr>
          </a:p>
          <a:p>
            <a:pPr indent="-295275" lvl="2" marL="1371600" rtl="0" algn="l">
              <a:lnSpc>
                <a:spcPct val="115000"/>
              </a:lnSpc>
              <a:spcBef>
                <a:spcPts val="0"/>
              </a:spcBef>
              <a:spcAft>
                <a:spcPts val="0"/>
              </a:spcAft>
              <a:buClr>
                <a:srgbClr val="3371E3"/>
              </a:buClr>
              <a:buSzPts val="1050"/>
              <a:buFont typeface="Cambria"/>
              <a:buChar char="❏"/>
            </a:pPr>
            <a:r>
              <a:rPr lang="en" sz="1050">
                <a:latin typeface="Cambria"/>
                <a:ea typeface="Cambria"/>
                <a:cs typeface="Cambria"/>
                <a:sym typeface="Cambria"/>
              </a:rPr>
              <a:t>Controller</a:t>
            </a:r>
            <a:endParaRPr sz="1050">
              <a:latin typeface="Cambria"/>
              <a:ea typeface="Cambria"/>
              <a:cs typeface="Cambria"/>
              <a:sym typeface="Cambria"/>
            </a:endParaRPr>
          </a:p>
          <a:p>
            <a:pPr indent="-295275" lvl="2" marL="1371600" rtl="0" algn="l">
              <a:lnSpc>
                <a:spcPct val="115000"/>
              </a:lnSpc>
              <a:spcBef>
                <a:spcPts val="0"/>
              </a:spcBef>
              <a:spcAft>
                <a:spcPts val="0"/>
              </a:spcAft>
              <a:buClr>
                <a:srgbClr val="3371E3"/>
              </a:buClr>
              <a:buSzPts val="1050"/>
              <a:buFont typeface="Cambria"/>
              <a:buChar char="❏"/>
            </a:pPr>
            <a:r>
              <a:rPr lang="en" sz="1050">
                <a:latin typeface="Cambria"/>
                <a:ea typeface="Cambria"/>
                <a:cs typeface="Cambria"/>
                <a:sym typeface="Cambria"/>
              </a:rPr>
              <a:t>Operator</a:t>
            </a:r>
            <a:endParaRPr sz="1050">
              <a:latin typeface="Cambria"/>
              <a:ea typeface="Cambria"/>
              <a:cs typeface="Cambria"/>
              <a:sym typeface="Cambria"/>
            </a:endParaRPr>
          </a:p>
          <a:p>
            <a:pPr indent="-295275" lvl="2" marL="1371600" rtl="0" algn="l">
              <a:lnSpc>
                <a:spcPct val="115000"/>
              </a:lnSpc>
              <a:spcBef>
                <a:spcPts val="0"/>
              </a:spcBef>
              <a:spcAft>
                <a:spcPts val="0"/>
              </a:spcAft>
              <a:buClr>
                <a:srgbClr val="3371E3"/>
              </a:buClr>
              <a:buSzPts val="1050"/>
              <a:buFont typeface="Cambria"/>
              <a:buChar char="❏"/>
            </a:pPr>
            <a:r>
              <a:rPr lang="en" sz="1050">
                <a:latin typeface="Cambria"/>
                <a:ea typeface="Cambria"/>
                <a:cs typeface="Cambria"/>
                <a:sym typeface="Cambria"/>
              </a:rPr>
              <a:t>Elastic Scale</a:t>
            </a:r>
            <a:endParaRPr sz="1050">
              <a:latin typeface="Cambria"/>
              <a:ea typeface="Cambria"/>
              <a:cs typeface="Cambria"/>
              <a:sym typeface="Cambria"/>
            </a:endParaRPr>
          </a:p>
          <a:p>
            <a:pPr indent="-295275" lvl="0" marL="457200" rtl="0" algn="l">
              <a:lnSpc>
                <a:spcPct val="115000"/>
              </a:lnSpc>
              <a:spcBef>
                <a:spcPts val="0"/>
              </a:spcBef>
              <a:spcAft>
                <a:spcPts val="0"/>
              </a:spcAft>
              <a:buClr>
                <a:srgbClr val="0000FF"/>
              </a:buClr>
              <a:buSzPts val="1050"/>
              <a:buFont typeface="Cambria"/>
              <a:buChar char="❏"/>
            </a:pPr>
            <a:r>
              <a:rPr lang="en" sz="1050">
                <a:latin typeface="Cambria"/>
                <a:ea typeface="Cambria"/>
                <a:cs typeface="Cambria"/>
                <a:sym typeface="Cambria"/>
              </a:rPr>
              <a:t>Garbage Collection</a:t>
            </a:r>
            <a:endParaRPr sz="1050">
              <a:latin typeface="Cambria"/>
              <a:ea typeface="Cambria"/>
              <a:cs typeface="Cambria"/>
              <a:sym typeface="Cambria"/>
            </a:endParaRPr>
          </a:p>
          <a:p>
            <a:pPr indent="-295275" lvl="0" marL="457200" rtl="0" algn="l">
              <a:lnSpc>
                <a:spcPct val="115000"/>
              </a:lnSpc>
              <a:spcBef>
                <a:spcPts val="0"/>
              </a:spcBef>
              <a:spcAft>
                <a:spcPts val="0"/>
              </a:spcAft>
              <a:buClr>
                <a:srgbClr val="0000FF"/>
              </a:buClr>
              <a:buSzPts val="1050"/>
              <a:buFont typeface="Cambria"/>
              <a:buChar char="❏"/>
            </a:pPr>
            <a:r>
              <a:rPr lang="en" sz="1050">
                <a:solidFill>
                  <a:schemeClr val="dk1"/>
                </a:solidFill>
                <a:latin typeface="Cambria"/>
                <a:ea typeface="Cambria"/>
                <a:cs typeface="Cambria"/>
                <a:sym typeface="Cambria"/>
              </a:rPr>
              <a:t>Kubernetes Extensibility</a:t>
            </a:r>
            <a:endParaRPr sz="1050">
              <a:solidFill>
                <a:schemeClr val="dk1"/>
              </a:solidFill>
              <a:latin typeface="Cambria"/>
              <a:ea typeface="Cambria"/>
              <a:cs typeface="Cambria"/>
              <a:sym typeface="Cambria"/>
            </a:endParaRPr>
          </a:p>
          <a:p>
            <a:pPr indent="-295275" lvl="1" marL="914400" rtl="0" algn="l">
              <a:lnSpc>
                <a:spcPct val="115000"/>
              </a:lnSpc>
              <a:spcBef>
                <a:spcPts val="0"/>
              </a:spcBef>
              <a:spcAft>
                <a:spcPts val="0"/>
              </a:spcAft>
              <a:buClr>
                <a:srgbClr val="0000FF"/>
              </a:buClr>
              <a:buSzPts val="1050"/>
              <a:buFont typeface="Cambria"/>
              <a:buChar char="❏"/>
            </a:pPr>
            <a:r>
              <a:rPr lang="en" sz="1050">
                <a:solidFill>
                  <a:schemeClr val="dk1"/>
                </a:solidFill>
                <a:latin typeface="Cambria"/>
                <a:ea typeface="Cambria"/>
                <a:cs typeface="Cambria"/>
                <a:sym typeface="Cambria"/>
              </a:rPr>
              <a:t>Introduction</a:t>
            </a:r>
            <a:endParaRPr sz="1050">
              <a:solidFill>
                <a:schemeClr val="dk1"/>
              </a:solidFill>
              <a:latin typeface="Cambria"/>
              <a:ea typeface="Cambria"/>
              <a:cs typeface="Cambria"/>
              <a:sym typeface="Cambria"/>
            </a:endParaRPr>
          </a:p>
          <a:p>
            <a:pPr indent="-295275" lvl="1" marL="914400" rtl="0" algn="l">
              <a:lnSpc>
                <a:spcPct val="115000"/>
              </a:lnSpc>
              <a:spcBef>
                <a:spcPts val="0"/>
              </a:spcBef>
              <a:spcAft>
                <a:spcPts val="0"/>
              </a:spcAft>
              <a:buClr>
                <a:srgbClr val="0000FF"/>
              </a:buClr>
              <a:buSzPts val="1050"/>
              <a:buFont typeface="Cambria"/>
              <a:buChar char="❏"/>
            </a:pPr>
            <a:r>
              <a:rPr lang="en" sz="1050">
                <a:solidFill>
                  <a:schemeClr val="dk1"/>
                </a:solidFill>
                <a:latin typeface="Cambria"/>
                <a:ea typeface="Cambria"/>
                <a:cs typeface="Cambria"/>
                <a:sym typeface="Cambria"/>
              </a:rPr>
              <a:t>Infrastructure Extensibility</a:t>
            </a:r>
            <a:endParaRPr sz="1050">
              <a:solidFill>
                <a:schemeClr val="dk1"/>
              </a:solidFill>
              <a:latin typeface="Cambria"/>
              <a:ea typeface="Cambria"/>
              <a:cs typeface="Cambria"/>
              <a:sym typeface="Cambria"/>
            </a:endParaRPr>
          </a:p>
          <a:p>
            <a:pPr indent="-295275" lvl="1" marL="914400" rtl="0" algn="l">
              <a:lnSpc>
                <a:spcPct val="115000"/>
              </a:lnSpc>
              <a:spcBef>
                <a:spcPts val="0"/>
              </a:spcBef>
              <a:spcAft>
                <a:spcPts val="0"/>
              </a:spcAft>
              <a:buClr>
                <a:srgbClr val="0000FF"/>
              </a:buClr>
              <a:buSzPts val="1050"/>
              <a:buFont typeface="Cambria"/>
              <a:buChar char="❏"/>
            </a:pPr>
            <a:r>
              <a:rPr lang="en" sz="1050">
                <a:solidFill>
                  <a:schemeClr val="dk1"/>
                </a:solidFill>
                <a:latin typeface="Cambria"/>
                <a:ea typeface="Cambria"/>
                <a:cs typeface="Cambria"/>
                <a:sym typeface="Cambria"/>
              </a:rPr>
              <a:t>API Extensibility</a:t>
            </a:r>
            <a:endParaRPr sz="1050">
              <a:latin typeface="Cambria"/>
              <a:ea typeface="Cambria"/>
              <a:cs typeface="Cambria"/>
              <a:sym typeface="Cambr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Managed Lifecycle: Prestop Hooks and Signals</a:t>
            </a:r>
            <a:endParaRPr/>
          </a:p>
        </p:txBody>
      </p:sp>
      <p:sp>
        <p:nvSpPr>
          <p:cNvPr id="217" name="Google Shape;217;p30"/>
          <p:cNvSpPr txBox="1"/>
          <p:nvPr>
            <p:ph idx="1" type="body"/>
          </p:nvPr>
        </p:nvSpPr>
        <p:spPr>
          <a:xfrm>
            <a:off x="311700" y="1152475"/>
            <a:ext cx="8394300" cy="3786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900" u="sng"/>
              <a:t>Termination Life cycle: </a:t>
            </a:r>
            <a:r>
              <a:rPr lang="en" sz="900"/>
              <a:t>There are many reasons why </a:t>
            </a:r>
            <a:r>
              <a:rPr lang="en" sz="900"/>
              <a:t>K</a:t>
            </a:r>
            <a:r>
              <a:rPr lang="en" sz="900"/>
              <a:t>ubernetes might terminate a perfectly healthy container.  Eg. a rolling update, drain a node, health probe failure etc.</a:t>
            </a:r>
            <a:endParaRPr sz="900"/>
          </a:p>
          <a:p>
            <a:pPr indent="0" lvl="0" marL="0" rtl="0" algn="l">
              <a:lnSpc>
                <a:spcPct val="100000"/>
              </a:lnSpc>
              <a:spcBef>
                <a:spcPts val="0"/>
              </a:spcBef>
              <a:spcAft>
                <a:spcPts val="0"/>
              </a:spcAft>
              <a:buNone/>
            </a:pPr>
            <a:r>
              <a:t/>
            </a:r>
            <a:endParaRPr b="1" sz="900"/>
          </a:p>
          <a:p>
            <a:pPr indent="0" lvl="0" marL="0" rtl="0" algn="l">
              <a:lnSpc>
                <a:spcPct val="100000"/>
              </a:lnSpc>
              <a:spcBef>
                <a:spcPts val="0"/>
              </a:spcBef>
              <a:spcAft>
                <a:spcPts val="0"/>
              </a:spcAft>
              <a:buClr>
                <a:schemeClr val="dk1"/>
              </a:buClr>
              <a:buSzPts val="1100"/>
              <a:buFont typeface="Arial"/>
              <a:buNone/>
            </a:pPr>
            <a:r>
              <a:rPr b="1" lang="en" sz="900"/>
              <a:t>1 - Pod is set to the “Terminating” State and removed from the endpoints list of all Services.</a:t>
            </a:r>
            <a:endParaRPr b="1" sz="900"/>
          </a:p>
          <a:p>
            <a:pPr indent="0" lvl="0" marL="0" rtl="0" algn="l">
              <a:lnSpc>
                <a:spcPct val="100000"/>
              </a:lnSpc>
              <a:spcBef>
                <a:spcPts val="0"/>
              </a:spcBef>
              <a:spcAft>
                <a:spcPts val="0"/>
              </a:spcAft>
              <a:buClr>
                <a:schemeClr val="dk1"/>
              </a:buClr>
              <a:buSzPts val="1100"/>
              <a:buFont typeface="Arial"/>
              <a:buNone/>
            </a:pPr>
            <a:r>
              <a:rPr lang="en" sz="900"/>
              <a:t>At this point, the pod stops getting new traffic. Containers running in the pod will not be affected.</a:t>
            </a:r>
            <a:endParaRPr sz="900"/>
          </a:p>
          <a:p>
            <a:pPr indent="0" lvl="0" marL="0" rtl="0" algn="l">
              <a:lnSpc>
                <a:spcPct val="100000"/>
              </a:lnSpc>
              <a:spcBef>
                <a:spcPts val="0"/>
              </a:spcBef>
              <a:spcAft>
                <a:spcPts val="0"/>
              </a:spcAft>
              <a:buNone/>
            </a:pPr>
            <a:r>
              <a:t/>
            </a:r>
            <a:endParaRPr b="1" sz="900"/>
          </a:p>
          <a:p>
            <a:pPr indent="0" lvl="0" marL="0" rtl="0" algn="l">
              <a:lnSpc>
                <a:spcPct val="100000"/>
              </a:lnSpc>
              <a:spcBef>
                <a:spcPts val="0"/>
              </a:spcBef>
              <a:spcAft>
                <a:spcPts val="0"/>
              </a:spcAft>
              <a:buClr>
                <a:schemeClr val="dk1"/>
              </a:buClr>
              <a:buSzPts val="1100"/>
              <a:buFont typeface="Arial"/>
              <a:buNone/>
            </a:pPr>
            <a:r>
              <a:rPr b="1" lang="en" sz="900"/>
              <a:t>2 - </a:t>
            </a:r>
            <a:r>
              <a:rPr b="1" lang="en" sz="900">
                <a:solidFill>
                  <a:srgbClr val="FF0000"/>
                </a:solidFill>
              </a:rPr>
              <a:t>preStop</a:t>
            </a:r>
            <a:r>
              <a:rPr b="1" lang="en" sz="900"/>
              <a:t> Hook is executed</a:t>
            </a:r>
            <a:endParaRPr b="1" sz="900"/>
          </a:p>
          <a:p>
            <a:pPr indent="0" lvl="0" marL="0" rtl="0" algn="l">
              <a:lnSpc>
                <a:spcPct val="100000"/>
              </a:lnSpc>
              <a:spcBef>
                <a:spcPts val="0"/>
              </a:spcBef>
              <a:spcAft>
                <a:spcPts val="0"/>
              </a:spcAft>
              <a:buClr>
                <a:schemeClr val="dk1"/>
              </a:buClr>
              <a:buSzPts val="1100"/>
              <a:buFont typeface="Arial"/>
              <a:buNone/>
            </a:pPr>
            <a:r>
              <a:rPr lang="en" sz="900"/>
              <a:t>The preStop Hook is a special command or http request that is sent to the containers in the pod.</a:t>
            </a:r>
            <a:endParaRPr sz="900"/>
          </a:p>
          <a:p>
            <a:pPr indent="0" lvl="0" marL="0" rtl="0" algn="l">
              <a:lnSpc>
                <a:spcPct val="100000"/>
              </a:lnSpc>
              <a:spcBef>
                <a:spcPts val="0"/>
              </a:spcBef>
              <a:spcAft>
                <a:spcPts val="0"/>
              </a:spcAft>
              <a:buClr>
                <a:schemeClr val="dk1"/>
              </a:buClr>
              <a:buSzPts val="1100"/>
              <a:buFont typeface="Arial"/>
              <a:buNone/>
            </a:pPr>
            <a:r>
              <a:rPr lang="en" sz="900"/>
              <a:t>If your application doesn’t gracefully shut down when receiving a SIGTERM you can use this hook to trigger a graceful shutdown. Most programs gracefully shut down when receiving a SIGTERM, but if you are using third-party code or are managing a system you don’t have control over, the preStop hook is a great way to trigger a graceful shutdown without modifying the application.</a:t>
            </a:r>
            <a:endParaRPr sz="900"/>
          </a:p>
          <a:p>
            <a:pPr indent="0" lvl="0" marL="0" rtl="0" algn="l">
              <a:lnSpc>
                <a:spcPct val="100000"/>
              </a:lnSpc>
              <a:spcBef>
                <a:spcPts val="0"/>
              </a:spcBef>
              <a:spcAft>
                <a:spcPts val="0"/>
              </a:spcAft>
              <a:buNone/>
            </a:pPr>
            <a:r>
              <a:t/>
            </a:r>
            <a:endParaRPr b="1" sz="900"/>
          </a:p>
          <a:p>
            <a:pPr indent="0" lvl="0" marL="0" rtl="0" algn="l">
              <a:lnSpc>
                <a:spcPct val="100000"/>
              </a:lnSpc>
              <a:spcBef>
                <a:spcPts val="0"/>
              </a:spcBef>
              <a:spcAft>
                <a:spcPts val="0"/>
              </a:spcAft>
              <a:buClr>
                <a:schemeClr val="dk1"/>
              </a:buClr>
              <a:buSzPts val="1100"/>
              <a:buFont typeface="Arial"/>
              <a:buNone/>
            </a:pPr>
            <a:r>
              <a:rPr b="1" lang="en" sz="900"/>
              <a:t>3 - </a:t>
            </a:r>
            <a:r>
              <a:rPr b="1" lang="en" sz="900">
                <a:solidFill>
                  <a:srgbClr val="FF0000"/>
                </a:solidFill>
              </a:rPr>
              <a:t>SIGTERM</a:t>
            </a:r>
            <a:r>
              <a:rPr b="1" lang="en" sz="900"/>
              <a:t> signal is sent to the pod</a:t>
            </a:r>
            <a:endParaRPr b="1" sz="900"/>
          </a:p>
          <a:p>
            <a:pPr indent="0" lvl="0" marL="0" rtl="0" algn="l">
              <a:lnSpc>
                <a:spcPct val="100000"/>
              </a:lnSpc>
              <a:spcBef>
                <a:spcPts val="0"/>
              </a:spcBef>
              <a:spcAft>
                <a:spcPts val="0"/>
              </a:spcAft>
              <a:buClr>
                <a:schemeClr val="dk1"/>
              </a:buClr>
              <a:buSzPts val="1100"/>
              <a:buFont typeface="Arial"/>
              <a:buNone/>
            </a:pPr>
            <a:r>
              <a:rPr lang="en" sz="900"/>
              <a:t>At this point, Kubernetes will send a SIGTERM signal to the containers in the pod. This signal lets the containers know that they are going to be shut down soon. Your code should listen for this event and start shutting down cleanly at this point. This may include stopping any long-lived connections (like a database connection or WebSocket stream), saving the current state, or anything like that.</a:t>
            </a:r>
            <a:endParaRPr sz="900"/>
          </a:p>
          <a:p>
            <a:pPr indent="0" lvl="0" marL="0" rtl="0" algn="l">
              <a:lnSpc>
                <a:spcPct val="100000"/>
              </a:lnSpc>
              <a:spcBef>
                <a:spcPts val="0"/>
              </a:spcBef>
              <a:spcAft>
                <a:spcPts val="0"/>
              </a:spcAft>
              <a:buNone/>
            </a:pPr>
            <a:r>
              <a:t/>
            </a:r>
            <a:endParaRPr b="1" sz="900"/>
          </a:p>
          <a:p>
            <a:pPr indent="0" lvl="0" marL="0" rtl="0" algn="l">
              <a:lnSpc>
                <a:spcPct val="100000"/>
              </a:lnSpc>
              <a:spcBef>
                <a:spcPts val="0"/>
              </a:spcBef>
              <a:spcAft>
                <a:spcPts val="0"/>
              </a:spcAft>
              <a:buClr>
                <a:schemeClr val="dk1"/>
              </a:buClr>
              <a:buSzPts val="1100"/>
              <a:buFont typeface="Arial"/>
              <a:buNone/>
            </a:pPr>
            <a:r>
              <a:rPr b="1" lang="en" sz="900"/>
              <a:t>4 - Kubernetes waits for a </a:t>
            </a:r>
            <a:r>
              <a:rPr b="1" lang="en" sz="900">
                <a:solidFill>
                  <a:srgbClr val="FF0000"/>
                </a:solidFill>
              </a:rPr>
              <a:t>grace period</a:t>
            </a:r>
            <a:endParaRPr b="1" sz="900">
              <a:solidFill>
                <a:srgbClr val="FF0000"/>
              </a:solidFill>
            </a:endParaRPr>
          </a:p>
          <a:p>
            <a:pPr indent="0" lvl="0" marL="0" rtl="0" algn="l">
              <a:lnSpc>
                <a:spcPct val="100000"/>
              </a:lnSpc>
              <a:spcBef>
                <a:spcPts val="0"/>
              </a:spcBef>
              <a:spcAft>
                <a:spcPts val="0"/>
              </a:spcAft>
              <a:buNone/>
            </a:pPr>
            <a:r>
              <a:rPr lang="en" sz="900"/>
              <a:t>At this point, Kubernetes waits for a specified time called the termination grace period. By default, this is 30 seconds. It’s important to note that this happens in parallel to the preStop hook and the SIGTERM signal. Kubernetes does not wait for the preStop hook to finish.</a:t>
            </a:r>
            <a:endParaRPr sz="900"/>
          </a:p>
          <a:p>
            <a:pPr indent="0" lvl="0" marL="0" rtl="0" algn="l">
              <a:lnSpc>
                <a:spcPct val="100000"/>
              </a:lnSpc>
              <a:spcBef>
                <a:spcPts val="0"/>
              </a:spcBef>
              <a:spcAft>
                <a:spcPts val="0"/>
              </a:spcAft>
              <a:buClr>
                <a:schemeClr val="dk1"/>
              </a:buClr>
              <a:buSzPts val="1100"/>
              <a:buFont typeface="Arial"/>
              <a:buNone/>
            </a:pPr>
            <a:r>
              <a:t/>
            </a:r>
            <a:endParaRPr sz="900"/>
          </a:p>
          <a:p>
            <a:pPr indent="0" lvl="0" marL="0" rtl="0" algn="l">
              <a:lnSpc>
                <a:spcPct val="100000"/>
              </a:lnSpc>
              <a:spcBef>
                <a:spcPts val="0"/>
              </a:spcBef>
              <a:spcAft>
                <a:spcPts val="0"/>
              </a:spcAft>
              <a:buClr>
                <a:schemeClr val="dk1"/>
              </a:buClr>
              <a:buSzPts val="1100"/>
              <a:buFont typeface="Arial"/>
              <a:buNone/>
            </a:pPr>
            <a:r>
              <a:rPr lang="en" sz="900"/>
              <a:t>If your app finishes shutting down and exits before the </a:t>
            </a:r>
            <a:r>
              <a:rPr i="1" lang="en" sz="900"/>
              <a:t>terminationGracePeriod</a:t>
            </a:r>
            <a:r>
              <a:rPr lang="en" sz="900"/>
              <a:t> is done, Kubernetes moves to the next step immediately.</a:t>
            </a:r>
            <a:endParaRPr sz="900"/>
          </a:p>
          <a:p>
            <a:pPr indent="0" lvl="0" marL="0" rtl="0" algn="l">
              <a:lnSpc>
                <a:spcPct val="100000"/>
              </a:lnSpc>
              <a:spcBef>
                <a:spcPts val="0"/>
              </a:spcBef>
              <a:spcAft>
                <a:spcPts val="0"/>
              </a:spcAft>
              <a:buClr>
                <a:schemeClr val="dk1"/>
              </a:buClr>
              <a:buSzPts val="1100"/>
              <a:buFont typeface="Arial"/>
              <a:buNone/>
            </a:pPr>
            <a:r>
              <a:rPr lang="en" sz="900"/>
              <a:t>If your pod usually takes longer than 30 seconds to shut down, make sure you increase the grace period. You can do that by setting the </a:t>
            </a:r>
            <a:r>
              <a:rPr i="1" lang="en" sz="900"/>
              <a:t>terminationGracePeriodSeconds</a:t>
            </a:r>
            <a:r>
              <a:rPr lang="en" sz="900"/>
              <a:t> option in the Pod YAML. For example, to change it to 60 seconds:</a:t>
            </a:r>
            <a:endParaRPr sz="900"/>
          </a:p>
          <a:p>
            <a:pPr indent="0" lvl="0" marL="0" marR="304800" rtl="0" algn="l">
              <a:lnSpc>
                <a:spcPct val="100000"/>
              </a:lnSpc>
              <a:spcBef>
                <a:spcPts val="0"/>
              </a:spcBef>
              <a:spcAft>
                <a:spcPts val="0"/>
              </a:spcAft>
              <a:buNone/>
            </a:pPr>
            <a:r>
              <a:t/>
            </a:r>
            <a:endParaRPr sz="900"/>
          </a:p>
          <a:p>
            <a:pPr indent="0" lvl="0" marL="0" marR="304800" rtl="0" algn="l">
              <a:lnSpc>
                <a:spcPct val="100000"/>
              </a:lnSpc>
              <a:spcBef>
                <a:spcPts val="0"/>
              </a:spcBef>
              <a:spcAft>
                <a:spcPts val="0"/>
              </a:spcAft>
              <a:buNone/>
            </a:pPr>
            <a:r>
              <a:rPr b="1" lang="en" sz="900"/>
              <a:t>5 - </a:t>
            </a:r>
            <a:r>
              <a:rPr b="1" lang="en" sz="900">
                <a:solidFill>
                  <a:srgbClr val="FF0000"/>
                </a:solidFill>
              </a:rPr>
              <a:t>SIGKILL</a:t>
            </a:r>
            <a:r>
              <a:rPr b="1" lang="en" sz="900"/>
              <a:t> signal is sent to pod, and the pod is removed</a:t>
            </a:r>
            <a:endParaRPr b="1" sz="900"/>
          </a:p>
          <a:p>
            <a:pPr indent="0" lvl="0" marL="0" marR="304800" rtl="0" algn="l">
              <a:lnSpc>
                <a:spcPct val="100000"/>
              </a:lnSpc>
              <a:spcBef>
                <a:spcPts val="0"/>
              </a:spcBef>
              <a:spcAft>
                <a:spcPts val="0"/>
              </a:spcAft>
              <a:buClr>
                <a:schemeClr val="dk1"/>
              </a:buClr>
              <a:buSzPts val="1100"/>
              <a:buFont typeface="Arial"/>
              <a:buNone/>
            </a:pPr>
            <a:r>
              <a:rPr lang="en" sz="900"/>
              <a:t>If the containers are still running after the grace period, they are sent the SIGKILL signal and forcibly removed. At this point, all Kubernetes objects are cleaned up as well.</a:t>
            </a:r>
            <a:endParaRPr sz="900"/>
          </a:p>
          <a:p>
            <a:pPr indent="0" lvl="0" marL="0" rtl="0" algn="l">
              <a:spcBef>
                <a:spcPts val="0"/>
              </a:spcBef>
              <a:spcAft>
                <a:spcPts val="0"/>
              </a:spcAft>
              <a:buNone/>
            </a:pPr>
            <a:r>
              <a:t/>
            </a:r>
            <a:endParaRPr sz="900"/>
          </a:p>
          <a:p>
            <a:pPr indent="0" lvl="0" marL="0" rtl="0" algn="l">
              <a:spcBef>
                <a:spcPts val="1600"/>
              </a:spcBef>
              <a:spcAft>
                <a:spcPts val="0"/>
              </a:spcAft>
              <a:buNone/>
            </a:pPr>
            <a:r>
              <a:t/>
            </a:r>
            <a:endParaRPr sz="1000"/>
          </a:p>
          <a:p>
            <a:pPr indent="0" lvl="0" marL="0" rtl="0" algn="l">
              <a:spcBef>
                <a:spcPts val="1600"/>
              </a:spcBef>
              <a:spcAft>
                <a:spcPts val="1600"/>
              </a:spcAft>
              <a:buNone/>
            </a:pPr>
            <a:r>
              <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Managed Lifecycle </a:t>
            </a:r>
            <a:r>
              <a:rPr lang="en"/>
              <a:t>(Solution Example)</a:t>
            </a:r>
            <a:endParaRPr/>
          </a:p>
        </p:txBody>
      </p:sp>
      <p:pic>
        <p:nvPicPr>
          <p:cNvPr id="223" name="Google Shape;223;p31"/>
          <p:cNvPicPr preferRelativeResize="0"/>
          <p:nvPr/>
        </p:nvPicPr>
        <p:blipFill>
          <a:blip r:embed="rId3">
            <a:alphaModFix/>
          </a:blip>
          <a:stretch>
            <a:fillRect/>
          </a:stretch>
        </p:blipFill>
        <p:spPr>
          <a:xfrm>
            <a:off x="531825" y="1017725"/>
            <a:ext cx="4962874" cy="3722174"/>
          </a:xfrm>
          <a:prstGeom prst="rect">
            <a:avLst/>
          </a:prstGeom>
          <a:noFill/>
          <a:ln>
            <a:noFill/>
          </a:ln>
        </p:spPr>
      </p:pic>
      <p:pic>
        <p:nvPicPr>
          <p:cNvPr id="224" name="Google Shape;224;p31"/>
          <p:cNvPicPr preferRelativeResize="0"/>
          <p:nvPr/>
        </p:nvPicPr>
        <p:blipFill>
          <a:blip r:embed="rId4">
            <a:alphaModFix/>
          </a:blip>
          <a:stretch>
            <a:fillRect/>
          </a:stretch>
        </p:blipFill>
        <p:spPr>
          <a:xfrm>
            <a:off x="5945775" y="2980650"/>
            <a:ext cx="2264875" cy="1268325"/>
          </a:xfrm>
          <a:prstGeom prst="rect">
            <a:avLst/>
          </a:prstGeom>
          <a:noFill/>
          <a:ln>
            <a:noFill/>
          </a:ln>
        </p:spPr>
      </p:pic>
      <p:pic>
        <p:nvPicPr>
          <p:cNvPr id="225" name="Google Shape;225;p31"/>
          <p:cNvPicPr preferRelativeResize="0"/>
          <p:nvPr/>
        </p:nvPicPr>
        <p:blipFill>
          <a:blip r:embed="rId5">
            <a:alphaModFix/>
          </a:blip>
          <a:stretch>
            <a:fillRect/>
          </a:stretch>
        </p:blipFill>
        <p:spPr>
          <a:xfrm>
            <a:off x="5900947" y="1126425"/>
            <a:ext cx="2618400" cy="1401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Managed Lifecycle: Poststart</a:t>
            </a:r>
            <a:endParaRPr/>
          </a:p>
        </p:txBody>
      </p:sp>
      <p:sp>
        <p:nvSpPr>
          <p:cNvPr id="231" name="Google Shape;231;p32"/>
          <p:cNvSpPr txBox="1"/>
          <p:nvPr/>
        </p:nvSpPr>
        <p:spPr>
          <a:xfrm>
            <a:off x="304800" y="1048300"/>
            <a:ext cx="7547700" cy="144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chemeClr val="dk1"/>
                </a:solidFill>
                <a:highlight>
                  <a:srgbClr val="FFFFFF"/>
                </a:highlight>
              </a:rPr>
              <a:t>Post Start:  </a:t>
            </a:r>
            <a:r>
              <a:rPr lang="en" sz="800">
                <a:solidFill>
                  <a:schemeClr val="dk1"/>
                </a:solidFill>
                <a:highlight>
                  <a:srgbClr val="FFFFFF"/>
                </a:highlight>
              </a:rPr>
              <a:t>The postStart hook is a placeholder for any logic that you need to execute as soon as the container starts. </a:t>
            </a:r>
            <a:r>
              <a:rPr lang="en" sz="800">
                <a:solidFill>
                  <a:srgbClr val="222222"/>
                </a:solidFill>
                <a:highlight>
                  <a:srgbClr val="FFFFFF"/>
                </a:highlight>
              </a:rPr>
              <a:t>Kubernetes sends the postStart event immediately after the Container is created. There is no guarantee, however, that the postStart handler is called before the Container's entrypoint is called. The postStart handler runs asynchronously relative to the Container's code, but Kubernetes' management of the container blocks until the postStart handler completes. The Container's status is not set to RUNNING until the postStart handler completes. </a:t>
            </a:r>
            <a:endParaRPr sz="800">
              <a:solidFill>
                <a:srgbClr val="222222"/>
              </a:solidFill>
              <a:highlight>
                <a:srgbClr val="FFFFFF"/>
              </a:highlight>
            </a:endParaRPr>
          </a:p>
          <a:p>
            <a:pPr indent="0" lvl="0" marL="0" rtl="0" algn="l">
              <a:lnSpc>
                <a:spcPct val="115000"/>
              </a:lnSpc>
              <a:spcBef>
                <a:spcPts val="0"/>
              </a:spcBef>
              <a:spcAft>
                <a:spcPts val="0"/>
              </a:spcAft>
              <a:buNone/>
            </a:pPr>
            <a:r>
              <a:rPr lang="en" sz="800">
                <a:solidFill>
                  <a:schemeClr val="dk1"/>
                </a:solidFill>
                <a:highlight>
                  <a:srgbClr val="FFFFFF"/>
                </a:highlight>
              </a:rPr>
              <a:t>Some e</a:t>
            </a:r>
            <a:r>
              <a:rPr lang="en" sz="800">
                <a:solidFill>
                  <a:schemeClr val="dk1"/>
                </a:solidFill>
                <a:highlight>
                  <a:srgbClr val="FFFFFF"/>
                </a:highlight>
              </a:rPr>
              <a:t>xample use cases are many:</a:t>
            </a:r>
            <a:endParaRPr sz="800">
              <a:solidFill>
                <a:schemeClr val="dk1"/>
              </a:solidFill>
              <a:highlight>
                <a:srgbClr val="FFFFFF"/>
              </a:highlight>
            </a:endParaRPr>
          </a:p>
          <a:p>
            <a:pPr indent="-279400" lvl="0" marL="457200" rtl="0" algn="l">
              <a:lnSpc>
                <a:spcPct val="115000"/>
              </a:lnSpc>
              <a:spcBef>
                <a:spcPts val="0"/>
              </a:spcBef>
              <a:spcAft>
                <a:spcPts val="0"/>
              </a:spcAft>
              <a:buClr>
                <a:schemeClr val="dk1"/>
              </a:buClr>
              <a:buSzPts val="800"/>
              <a:buChar char="●"/>
            </a:pPr>
            <a:r>
              <a:rPr lang="en" sz="800">
                <a:solidFill>
                  <a:schemeClr val="dk1"/>
                </a:solidFill>
                <a:highlight>
                  <a:srgbClr val="FFFFFF"/>
                </a:highlight>
              </a:rPr>
              <a:t>If the container is a client to an external API, you have to make sure that the API is up and running and capable of responding to requests before your container comes to service.</a:t>
            </a:r>
            <a:endParaRPr sz="800">
              <a:solidFill>
                <a:schemeClr val="dk1"/>
              </a:solidFill>
              <a:highlight>
                <a:srgbClr val="FFFFFF"/>
              </a:highlight>
            </a:endParaRPr>
          </a:p>
          <a:p>
            <a:pPr indent="-279400" lvl="0" marL="457200" rtl="0" algn="l">
              <a:lnSpc>
                <a:spcPct val="115000"/>
              </a:lnSpc>
              <a:spcBef>
                <a:spcPts val="0"/>
              </a:spcBef>
              <a:spcAft>
                <a:spcPts val="0"/>
              </a:spcAft>
              <a:buClr>
                <a:schemeClr val="dk1"/>
              </a:buClr>
              <a:buSzPts val="800"/>
              <a:buChar char="●"/>
            </a:pPr>
            <a:r>
              <a:rPr lang="en" sz="800">
                <a:solidFill>
                  <a:schemeClr val="dk1"/>
                </a:solidFill>
                <a:highlight>
                  <a:srgbClr val="FFFFFF"/>
                </a:highlight>
              </a:rPr>
              <a:t>When the container needs to execute some activities before the primary process launches such as resetting users’ passwords or logging events to a log or database. etc.</a:t>
            </a:r>
            <a:endParaRPr sz="800">
              <a:solidFill>
                <a:schemeClr val="dk1"/>
              </a:solidFill>
              <a:highlight>
                <a:srgbClr val="FFFFFF"/>
              </a:highlight>
            </a:endParaRPr>
          </a:p>
        </p:txBody>
      </p:sp>
      <p:sp>
        <p:nvSpPr>
          <p:cNvPr id="232" name="Google Shape;232;p32"/>
          <p:cNvSpPr txBox="1"/>
          <p:nvPr/>
        </p:nvSpPr>
        <p:spPr>
          <a:xfrm>
            <a:off x="2455175" y="2529950"/>
            <a:ext cx="6250800" cy="285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50" u="sng"/>
              <a:t>postStart vs InitContainer</a:t>
            </a:r>
            <a:endParaRPr sz="850" u="sng"/>
          </a:p>
          <a:p>
            <a:pPr indent="-282575" lvl="0" marL="457200" rtl="0" algn="l">
              <a:lnSpc>
                <a:spcPct val="115000"/>
              </a:lnSpc>
              <a:spcBef>
                <a:spcPts val="1000"/>
              </a:spcBef>
              <a:spcAft>
                <a:spcPts val="0"/>
              </a:spcAft>
              <a:buSzPts val="850"/>
              <a:buChar char="●"/>
            </a:pPr>
            <a:r>
              <a:rPr lang="en" sz="850"/>
              <a:t>postStart scripts are executed using the same image as of the main container. Init containers can use the same or a different image than the one used by subsequent containers. So, if the tasks that you need to perform require a different base image, then you’d better use init containers.</a:t>
            </a:r>
            <a:endParaRPr sz="850"/>
          </a:p>
          <a:p>
            <a:pPr indent="-282575" lvl="0" marL="457200" rtl="0" algn="l">
              <a:lnSpc>
                <a:spcPct val="115000"/>
              </a:lnSpc>
              <a:spcBef>
                <a:spcPts val="0"/>
              </a:spcBef>
              <a:spcAft>
                <a:spcPts val="0"/>
              </a:spcAft>
              <a:buSzPts val="850"/>
              <a:buChar char="●"/>
            </a:pPr>
            <a:r>
              <a:rPr lang="en" sz="850"/>
              <a:t>postStart scripts are executed inside the same container. So, if the script you need to run is tightly coupled with the container, for example, you need to make configuration changes to the container itself, you should use postStart scripts.</a:t>
            </a:r>
            <a:endParaRPr sz="850"/>
          </a:p>
          <a:p>
            <a:pPr indent="-282575" lvl="0" marL="457200" rtl="0" algn="l">
              <a:lnSpc>
                <a:spcPct val="115000"/>
              </a:lnSpc>
              <a:spcBef>
                <a:spcPts val="0"/>
              </a:spcBef>
              <a:spcAft>
                <a:spcPts val="0"/>
              </a:spcAft>
              <a:buSzPts val="850"/>
              <a:buChar char="●"/>
            </a:pPr>
            <a:r>
              <a:rPr lang="en" sz="850"/>
              <a:t>All init containers must finish before the primary containers start. On the other hand, postStart scripts are specific to each container. So, container A uses its postStart scripts and launches, container B executes its postStart scripts and starts, and so on. So, if you are hosting more than one container on the same Pod and you need to run one or more container-agnostic tasks, you should use init containers. However, if each init script is specific to its container, then a postStart hook is the suitable choice.</a:t>
            </a:r>
            <a:endParaRPr sz="850"/>
          </a:p>
          <a:p>
            <a:pPr indent="-282575" lvl="0" marL="457200" rtl="0" algn="l">
              <a:lnSpc>
                <a:spcPct val="115000"/>
              </a:lnSpc>
              <a:spcBef>
                <a:spcPts val="0"/>
              </a:spcBef>
              <a:spcAft>
                <a:spcPts val="0"/>
              </a:spcAft>
              <a:buSzPts val="850"/>
              <a:buChar char="●"/>
            </a:pPr>
            <a:r>
              <a:rPr lang="en" sz="850"/>
              <a:t>Init containers start and stop before any other container starts. postStart scripts get executed in parallel with their containers. This means that the script may or may not run before the ENTRYPOINT of the container kicks in. If you need to be confident that the pre-launch logic is always executed before the main container does, then use init containers.</a:t>
            </a:r>
            <a:endParaRPr sz="850"/>
          </a:p>
          <a:p>
            <a:pPr indent="0" lvl="0" marL="0" rtl="0" algn="l">
              <a:spcBef>
                <a:spcPts val="0"/>
              </a:spcBef>
              <a:spcAft>
                <a:spcPts val="0"/>
              </a:spcAft>
              <a:buNone/>
            </a:pPr>
            <a:r>
              <a:t/>
            </a:r>
            <a:endParaRPr sz="850"/>
          </a:p>
        </p:txBody>
      </p:sp>
      <p:pic>
        <p:nvPicPr>
          <p:cNvPr id="233" name="Google Shape;233;p32"/>
          <p:cNvPicPr preferRelativeResize="0"/>
          <p:nvPr/>
        </p:nvPicPr>
        <p:blipFill>
          <a:blip r:embed="rId3">
            <a:alphaModFix/>
          </a:blip>
          <a:stretch>
            <a:fillRect/>
          </a:stretch>
        </p:blipFill>
        <p:spPr>
          <a:xfrm>
            <a:off x="414675" y="2519475"/>
            <a:ext cx="1974225" cy="2310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Pod Lifecycle at a Glance</a:t>
            </a:r>
            <a:endParaRPr/>
          </a:p>
        </p:txBody>
      </p:sp>
      <p:pic>
        <p:nvPicPr>
          <p:cNvPr id="239" name="Google Shape;239;p33"/>
          <p:cNvPicPr preferRelativeResize="0"/>
          <p:nvPr/>
        </p:nvPicPr>
        <p:blipFill>
          <a:blip r:embed="rId3">
            <a:alphaModFix/>
          </a:blip>
          <a:stretch>
            <a:fillRect/>
          </a:stretch>
        </p:blipFill>
        <p:spPr>
          <a:xfrm>
            <a:off x="4706375" y="139525"/>
            <a:ext cx="3446001" cy="50789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Pattern: </a:t>
            </a:r>
            <a:r>
              <a:rPr lang="en"/>
              <a:t>Automated Placement</a:t>
            </a:r>
            <a:endParaRPr/>
          </a:p>
        </p:txBody>
      </p:sp>
      <p:sp>
        <p:nvSpPr>
          <p:cNvPr id="245" name="Google Shape;245;p34"/>
          <p:cNvSpPr txBox="1"/>
          <p:nvPr>
            <p:ph idx="1" type="body"/>
          </p:nvPr>
        </p:nvSpPr>
        <p:spPr>
          <a:xfrm>
            <a:off x="311700" y="1152475"/>
            <a:ext cx="8307000" cy="807300"/>
          </a:xfrm>
          <a:prstGeom prst="rect">
            <a:avLst/>
          </a:prstGeom>
          <a:solidFill>
            <a:srgbClr val="F4CCCC"/>
          </a:solidFill>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1" lang="en" sz="1100">
                <a:solidFill>
                  <a:srgbClr val="151515"/>
                </a:solidFill>
                <a:latin typeface="Arial"/>
                <a:ea typeface="Arial"/>
                <a:cs typeface="Arial"/>
                <a:sym typeface="Arial"/>
              </a:rPr>
              <a:t>Automated Placement</a:t>
            </a:r>
            <a:r>
              <a:rPr lang="en" sz="1100">
                <a:solidFill>
                  <a:srgbClr val="151515"/>
                </a:solidFill>
                <a:latin typeface="Arial"/>
                <a:ea typeface="Arial"/>
                <a:cs typeface="Arial"/>
                <a:sym typeface="Arial"/>
              </a:rPr>
              <a:t> explains how to influence workload distribution in a multi-node cluster. Placement is the core function of the Kubernetes scheduler for assigning new Pods to nodes satisfying container resource requests and honoring scheduling policies. This pattern describes the principles of Kubernetes’ scheduling algorithm and the way to influence the placement decisions from the outside.</a:t>
            </a:r>
            <a:endParaRPr sz="1000">
              <a:solidFill>
                <a:srgbClr val="333333"/>
              </a:solidFill>
              <a:latin typeface="Arial"/>
              <a:ea typeface="Arial"/>
              <a:cs typeface="Arial"/>
              <a:sym typeface="Arial"/>
            </a:endParaRPr>
          </a:p>
        </p:txBody>
      </p:sp>
      <p:sp>
        <p:nvSpPr>
          <p:cNvPr id="246" name="Google Shape;246;p34"/>
          <p:cNvSpPr txBox="1"/>
          <p:nvPr/>
        </p:nvSpPr>
        <p:spPr>
          <a:xfrm>
            <a:off x="311700" y="2094525"/>
            <a:ext cx="8307000" cy="1200600"/>
          </a:xfrm>
          <a:prstGeom prst="rect">
            <a:avLst/>
          </a:prstGeom>
          <a:solidFill>
            <a:srgbClr val="B6D7A8"/>
          </a:solid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SzPts val="1100"/>
              <a:buChar char="❏"/>
            </a:pPr>
            <a:r>
              <a:rPr lang="en" sz="1100"/>
              <a:t>Finding a suitable node for a pod is not a easy task because :</a:t>
            </a:r>
            <a:endParaRPr sz="1100"/>
          </a:p>
          <a:p>
            <a:pPr indent="-298450" lvl="1" marL="914400" marR="0" rtl="0" algn="l">
              <a:lnSpc>
                <a:spcPct val="100000"/>
              </a:lnSpc>
              <a:spcBef>
                <a:spcPts val="0"/>
              </a:spcBef>
              <a:spcAft>
                <a:spcPts val="0"/>
              </a:spcAft>
              <a:buSzPts val="1100"/>
              <a:buChar char="❏"/>
            </a:pPr>
            <a:r>
              <a:rPr lang="en" sz="1100"/>
              <a:t>Containers have dependencies among themselves, dependencies to nodes, and resource demands, and all of that changes over time too.</a:t>
            </a:r>
            <a:endParaRPr sz="1100"/>
          </a:p>
          <a:p>
            <a:pPr indent="-298450" lvl="1" marL="914400" marR="0" rtl="0" algn="l">
              <a:lnSpc>
                <a:spcPct val="100000"/>
              </a:lnSpc>
              <a:spcBef>
                <a:spcPts val="0"/>
              </a:spcBef>
              <a:spcAft>
                <a:spcPts val="0"/>
              </a:spcAft>
              <a:buSzPts val="1100"/>
              <a:buChar char="❏"/>
            </a:pPr>
            <a:r>
              <a:rPr lang="en" sz="1100"/>
              <a:t>The resources available on a cluster also vary over time, through shrinking or extending the cluster, or by having it consumed by already placed containers.</a:t>
            </a:r>
            <a:endParaRPr sz="1100"/>
          </a:p>
          <a:p>
            <a:pPr indent="-298450" lvl="0" marL="457200" marR="0" rtl="0" algn="l">
              <a:lnSpc>
                <a:spcPct val="100000"/>
              </a:lnSpc>
              <a:spcBef>
                <a:spcPts val="0"/>
              </a:spcBef>
              <a:spcAft>
                <a:spcPts val="0"/>
              </a:spcAft>
              <a:buSzPts val="1100"/>
              <a:buChar char="❏"/>
            </a:pPr>
            <a:r>
              <a:rPr lang="en" sz="1100"/>
              <a:t>The way we place containers impacts the availability, performance, and capacity of the distributed systems as well.</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 Scheduler</a:t>
            </a:r>
            <a:endParaRPr/>
          </a:p>
        </p:txBody>
      </p:sp>
      <p:sp>
        <p:nvSpPr>
          <p:cNvPr id="252" name="Google Shape;252;p35"/>
          <p:cNvSpPr txBox="1"/>
          <p:nvPr/>
        </p:nvSpPr>
        <p:spPr>
          <a:xfrm>
            <a:off x="269550" y="1172950"/>
            <a:ext cx="86040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Few points about Kube scheduler:</a:t>
            </a:r>
            <a:endParaRPr sz="1200"/>
          </a:p>
          <a:p>
            <a:pPr indent="-304800" lvl="0" marL="457200" rtl="0" algn="l">
              <a:spcBef>
                <a:spcPts val="0"/>
              </a:spcBef>
              <a:spcAft>
                <a:spcPts val="0"/>
              </a:spcAft>
              <a:buSzPts val="1200"/>
              <a:buChar char="❏"/>
            </a:pPr>
            <a:r>
              <a:rPr lang="en" sz="1200"/>
              <a:t>kube-scheduler is the default scheduler for Kubernetes and runs as part of the control plane. </a:t>
            </a:r>
            <a:endParaRPr sz="1200"/>
          </a:p>
          <a:p>
            <a:pPr indent="-304800" lvl="0" marL="457200" rtl="0" algn="l">
              <a:spcBef>
                <a:spcPts val="0"/>
              </a:spcBef>
              <a:spcAft>
                <a:spcPts val="0"/>
              </a:spcAft>
              <a:buSzPts val="1200"/>
              <a:buChar char="❏"/>
            </a:pPr>
            <a:r>
              <a:rPr lang="en" sz="1200"/>
              <a:t>kube-scheduler is designed so that, if you want and need to, you can write your own scheduling component and use that instead. </a:t>
            </a:r>
            <a:endParaRPr sz="1200"/>
          </a:p>
          <a:p>
            <a:pPr indent="-304800" lvl="0" marL="457200" rtl="0" algn="l">
              <a:spcBef>
                <a:spcPts val="0"/>
              </a:spcBef>
              <a:spcAft>
                <a:spcPts val="0"/>
              </a:spcAft>
              <a:buSzPts val="1200"/>
              <a:buChar char="❏"/>
            </a:pPr>
            <a:r>
              <a:rPr lang="en" sz="1200"/>
              <a:t>For every newly created pod or other unscheduled pods, kube-scheduler selects an optimal node for them to run on. </a:t>
            </a:r>
            <a:endParaRPr sz="1200"/>
          </a:p>
          <a:p>
            <a:pPr indent="-304800" lvl="0" marL="457200" rtl="0" algn="l">
              <a:spcBef>
                <a:spcPts val="0"/>
              </a:spcBef>
              <a:spcAft>
                <a:spcPts val="0"/>
              </a:spcAft>
              <a:buSzPts val="1200"/>
              <a:buChar char="❏"/>
            </a:pPr>
            <a:r>
              <a:rPr lang="en" sz="1200"/>
              <a:t>However, every container in pods has different requirements for resources and every pod also has different requirements. Therefore, existing nodes need to be </a:t>
            </a:r>
            <a:r>
              <a:rPr b="1" lang="en" sz="1200"/>
              <a:t>filtered</a:t>
            </a:r>
            <a:r>
              <a:rPr lang="en" sz="1200"/>
              <a:t> according to the specific scheduling requirements.</a:t>
            </a:r>
            <a:endParaRPr sz="1200"/>
          </a:p>
          <a:p>
            <a:pPr indent="-304800" lvl="0" marL="457200" rtl="0" algn="l">
              <a:spcBef>
                <a:spcPts val="0"/>
              </a:spcBef>
              <a:spcAft>
                <a:spcPts val="0"/>
              </a:spcAft>
              <a:buSzPts val="1200"/>
              <a:buChar char="❏"/>
            </a:pPr>
            <a:r>
              <a:rPr lang="en" sz="1200"/>
              <a:t>In a cluster, Nodes that meet the scheduling requirements for a Pod are called </a:t>
            </a:r>
            <a:r>
              <a:rPr b="1" lang="en" sz="1200"/>
              <a:t>feasible nodes</a:t>
            </a:r>
            <a:r>
              <a:rPr lang="en" sz="1200"/>
              <a:t>. </a:t>
            </a:r>
            <a:endParaRPr sz="1200"/>
          </a:p>
          <a:p>
            <a:pPr indent="-304800" lvl="0" marL="457200" rtl="0" algn="l">
              <a:spcBef>
                <a:spcPts val="0"/>
              </a:spcBef>
              <a:spcAft>
                <a:spcPts val="0"/>
              </a:spcAft>
              <a:buSzPts val="1200"/>
              <a:buChar char="❏"/>
            </a:pPr>
            <a:r>
              <a:rPr lang="en" sz="1200"/>
              <a:t>If none of the nodes are suitable, the pod remains unscheduled until the scheduler is able to place it.</a:t>
            </a:r>
            <a:endParaRPr sz="1200"/>
          </a:p>
          <a:p>
            <a:pPr indent="-304800" lvl="0" marL="457200" rtl="0" algn="l">
              <a:spcBef>
                <a:spcPts val="0"/>
              </a:spcBef>
              <a:spcAft>
                <a:spcPts val="0"/>
              </a:spcAft>
              <a:buSzPts val="1200"/>
              <a:buChar char="❏"/>
            </a:pPr>
            <a:r>
              <a:rPr lang="en" sz="1200"/>
              <a:t>The scheduler finds feasible Nodes for a Pod and then runs a set of functions to </a:t>
            </a:r>
            <a:r>
              <a:rPr b="1" lang="en" sz="1200"/>
              <a:t>score</a:t>
            </a:r>
            <a:r>
              <a:rPr lang="en" sz="1200"/>
              <a:t> the feasible Nodes and picks a Node with the highest score among the feasible ones to run the Pod. </a:t>
            </a:r>
            <a:endParaRPr sz="1200"/>
          </a:p>
          <a:p>
            <a:pPr indent="-304800" lvl="0" marL="457200" rtl="0" algn="l">
              <a:spcBef>
                <a:spcPts val="0"/>
              </a:spcBef>
              <a:spcAft>
                <a:spcPts val="0"/>
              </a:spcAft>
              <a:buSzPts val="1200"/>
              <a:buChar char="❏"/>
            </a:pPr>
            <a:r>
              <a:rPr lang="en" sz="1200"/>
              <a:t>The scheduler then notifies the API server about this decision in a process called </a:t>
            </a:r>
            <a:r>
              <a:rPr b="1" lang="en" sz="1200"/>
              <a:t>binding</a:t>
            </a:r>
            <a:r>
              <a:rPr lang="en" sz="1200"/>
              <a:t>.</a:t>
            </a: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6"/>
          <p:cNvPicPr preferRelativeResize="0"/>
          <p:nvPr/>
        </p:nvPicPr>
        <p:blipFill>
          <a:blip r:embed="rId3">
            <a:alphaModFix/>
          </a:blip>
          <a:stretch>
            <a:fillRect/>
          </a:stretch>
        </p:blipFill>
        <p:spPr>
          <a:xfrm>
            <a:off x="1639225" y="602475"/>
            <a:ext cx="5467149" cy="2453401"/>
          </a:xfrm>
          <a:prstGeom prst="rect">
            <a:avLst/>
          </a:prstGeom>
          <a:noFill/>
          <a:ln>
            <a:noFill/>
          </a:ln>
        </p:spPr>
      </p:pic>
      <p:sp>
        <p:nvSpPr>
          <p:cNvPr id="258" name="Google Shape;25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Scheduling</a:t>
            </a:r>
            <a:r>
              <a:rPr lang="en"/>
              <a:t> Framework</a:t>
            </a:r>
            <a:endParaRPr/>
          </a:p>
        </p:txBody>
      </p:sp>
      <p:sp>
        <p:nvSpPr>
          <p:cNvPr id="259" name="Google Shape;259;p36"/>
          <p:cNvSpPr txBox="1"/>
          <p:nvPr/>
        </p:nvSpPr>
        <p:spPr>
          <a:xfrm>
            <a:off x="76950" y="3111600"/>
            <a:ext cx="8990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highlight>
                  <a:srgbClr val="B6D7A8"/>
                </a:highlight>
              </a:rPr>
              <a:t>queueSort</a:t>
            </a:r>
            <a:r>
              <a:rPr lang="en" sz="800"/>
              <a:t>: These plugins provide an ordering function that is used to sort pending Pods in the scheduling queue. Exactly one queue sort plugin may be enabled at a time.</a:t>
            </a:r>
            <a:endParaRPr sz="800"/>
          </a:p>
          <a:p>
            <a:pPr indent="0" lvl="0" marL="0" rtl="0" algn="l">
              <a:spcBef>
                <a:spcPts val="0"/>
              </a:spcBef>
              <a:spcAft>
                <a:spcPts val="0"/>
              </a:spcAft>
              <a:buNone/>
            </a:pPr>
            <a:r>
              <a:rPr b="1" lang="en" sz="800">
                <a:highlight>
                  <a:srgbClr val="B6D7A8"/>
                </a:highlight>
              </a:rPr>
              <a:t>preFilter:</a:t>
            </a:r>
            <a:r>
              <a:rPr lang="en" sz="800"/>
              <a:t> These plugins are used to pre-process or check information about a Pod or the cluster before filtering. They can mark a pod as unschedulable.</a:t>
            </a:r>
            <a:endParaRPr sz="800"/>
          </a:p>
          <a:p>
            <a:pPr indent="0" lvl="0" marL="0" rtl="0" algn="l">
              <a:spcBef>
                <a:spcPts val="0"/>
              </a:spcBef>
              <a:spcAft>
                <a:spcPts val="0"/>
              </a:spcAft>
              <a:buNone/>
            </a:pPr>
            <a:r>
              <a:rPr b="1" lang="en" sz="800">
                <a:highlight>
                  <a:srgbClr val="B6D7A8"/>
                </a:highlight>
              </a:rPr>
              <a:t>filter</a:t>
            </a:r>
            <a:r>
              <a:rPr lang="en" sz="800"/>
              <a:t>: These plugins are the equivalent of Predicates in a scheduling Policy and are used to filter out nodes that can not run the Pod. Filters are called in the configured order. A pod is marked as unschedulable if no nodes pass all the filters.</a:t>
            </a:r>
            <a:endParaRPr sz="800"/>
          </a:p>
          <a:p>
            <a:pPr indent="0" lvl="0" marL="0" rtl="0" algn="l">
              <a:spcBef>
                <a:spcPts val="0"/>
              </a:spcBef>
              <a:spcAft>
                <a:spcPts val="0"/>
              </a:spcAft>
              <a:buNone/>
            </a:pPr>
            <a:r>
              <a:rPr b="1" lang="en" sz="800">
                <a:highlight>
                  <a:srgbClr val="B6D7A8"/>
                </a:highlight>
              </a:rPr>
              <a:t>postFilter:</a:t>
            </a:r>
            <a:r>
              <a:rPr lang="en" sz="800"/>
              <a:t> These plugins are called in their configured order when no feasible nodes were found for the pod. If any postFilter plugin marks the Pod schedulable, the remaining plugins are not called.</a:t>
            </a:r>
            <a:endParaRPr sz="800"/>
          </a:p>
          <a:p>
            <a:pPr indent="0" lvl="0" marL="0" rtl="0" algn="l">
              <a:spcBef>
                <a:spcPts val="0"/>
              </a:spcBef>
              <a:spcAft>
                <a:spcPts val="0"/>
              </a:spcAft>
              <a:buNone/>
            </a:pPr>
            <a:r>
              <a:rPr b="1" lang="en" sz="800">
                <a:highlight>
                  <a:srgbClr val="B6D7A8"/>
                </a:highlight>
              </a:rPr>
              <a:t>preScore</a:t>
            </a:r>
            <a:r>
              <a:rPr lang="en" sz="800"/>
              <a:t>: This is an informational extension point that can be used for doing pre-scoring work.</a:t>
            </a:r>
            <a:endParaRPr sz="800"/>
          </a:p>
          <a:p>
            <a:pPr indent="0" lvl="0" marL="0" rtl="0" algn="l">
              <a:spcBef>
                <a:spcPts val="0"/>
              </a:spcBef>
              <a:spcAft>
                <a:spcPts val="0"/>
              </a:spcAft>
              <a:buNone/>
            </a:pPr>
            <a:r>
              <a:rPr b="1" lang="en" sz="800">
                <a:highlight>
                  <a:srgbClr val="B6D7A8"/>
                </a:highlight>
              </a:rPr>
              <a:t>score:</a:t>
            </a:r>
            <a:r>
              <a:rPr lang="en" sz="800"/>
              <a:t> These plugins provide a score to each node that has passed the filtering phase. The scheduler will then select the node with the highest weighted scores sum.</a:t>
            </a:r>
            <a:endParaRPr sz="800"/>
          </a:p>
          <a:p>
            <a:pPr indent="0" lvl="0" marL="0" rtl="0" algn="l">
              <a:spcBef>
                <a:spcPts val="0"/>
              </a:spcBef>
              <a:spcAft>
                <a:spcPts val="0"/>
              </a:spcAft>
              <a:buNone/>
            </a:pPr>
            <a:r>
              <a:rPr b="1" lang="en" sz="800">
                <a:highlight>
                  <a:srgbClr val="B6D7A8"/>
                </a:highlight>
              </a:rPr>
              <a:t>reserve:</a:t>
            </a:r>
            <a:r>
              <a:rPr lang="en" sz="800"/>
              <a:t> This is an informational extension point that notifies plugins when resources have been reserved for a given Pod. Plugins also implement an Unreserve call that gets called in the case of failure during or after Reserve.</a:t>
            </a:r>
            <a:endParaRPr sz="800"/>
          </a:p>
          <a:p>
            <a:pPr indent="0" lvl="0" marL="0" rtl="0" algn="l">
              <a:spcBef>
                <a:spcPts val="0"/>
              </a:spcBef>
              <a:spcAft>
                <a:spcPts val="0"/>
              </a:spcAft>
              <a:buNone/>
            </a:pPr>
            <a:r>
              <a:rPr b="1" lang="en" sz="800">
                <a:highlight>
                  <a:srgbClr val="B6D7A8"/>
                </a:highlight>
              </a:rPr>
              <a:t>permit</a:t>
            </a:r>
            <a:r>
              <a:rPr lang="en" sz="800"/>
              <a:t>: These plugins can prevent or delay the binding of a Pod.</a:t>
            </a:r>
            <a:endParaRPr sz="800"/>
          </a:p>
          <a:p>
            <a:pPr indent="0" lvl="0" marL="0" rtl="0" algn="l">
              <a:spcBef>
                <a:spcPts val="0"/>
              </a:spcBef>
              <a:spcAft>
                <a:spcPts val="0"/>
              </a:spcAft>
              <a:buNone/>
            </a:pPr>
            <a:r>
              <a:rPr b="1" lang="en" sz="800">
                <a:highlight>
                  <a:srgbClr val="FFD966"/>
                </a:highlight>
              </a:rPr>
              <a:t>preBind</a:t>
            </a:r>
            <a:r>
              <a:rPr lang="en" sz="800"/>
              <a:t>: These plugins perform any work required before a Pod is bound.</a:t>
            </a:r>
            <a:endParaRPr sz="800"/>
          </a:p>
          <a:p>
            <a:pPr indent="0" lvl="0" marL="0" rtl="0" algn="l">
              <a:spcBef>
                <a:spcPts val="0"/>
              </a:spcBef>
              <a:spcAft>
                <a:spcPts val="0"/>
              </a:spcAft>
              <a:buNone/>
            </a:pPr>
            <a:r>
              <a:rPr b="1" lang="en" sz="800">
                <a:highlight>
                  <a:srgbClr val="FFD966"/>
                </a:highlight>
              </a:rPr>
              <a:t>bind: </a:t>
            </a:r>
            <a:r>
              <a:rPr lang="en" sz="800"/>
              <a:t>The plugins bind a Pod to a Node. bind plugins are called in order and once one has done the binding, the remaining plugins are skipped. At least one bind plugin is required.</a:t>
            </a:r>
            <a:endParaRPr sz="800"/>
          </a:p>
          <a:p>
            <a:pPr indent="0" lvl="0" marL="0" rtl="0" algn="l">
              <a:spcBef>
                <a:spcPts val="0"/>
              </a:spcBef>
              <a:spcAft>
                <a:spcPts val="0"/>
              </a:spcAft>
              <a:buNone/>
            </a:pPr>
            <a:r>
              <a:rPr b="1" lang="en" sz="800">
                <a:highlight>
                  <a:srgbClr val="FFD966"/>
                </a:highlight>
              </a:rPr>
              <a:t>postBind:</a:t>
            </a:r>
            <a:r>
              <a:rPr lang="en" sz="800"/>
              <a:t> This is an informational extension point that is called after a Pod has been bound.</a:t>
            </a:r>
            <a:endParaRPr sz="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7"/>
          <p:cNvSpPr txBox="1"/>
          <p:nvPr/>
        </p:nvSpPr>
        <p:spPr>
          <a:xfrm>
            <a:off x="2469750" y="2899650"/>
            <a:ext cx="59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a:t>
            </a:r>
            <a:endParaRPr sz="1800">
              <a:latin typeface="Roboto"/>
              <a:ea typeface="Roboto"/>
              <a:cs typeface="Roboto"/>
              <a:sym typeface="Roboto"/>
            </a:endParaRPr>
          </a:p>
        </p:txBody>
      </p:sp>
      <p:sp>
        <p:nvSpPr>
          <p:cNvPr id="265" name="Google Shape;26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Scheduling Framework</a:t>
            </a:r>
            <a:endParaRPr/>
          </a:p>
        </p:txBody>
      </p:sp>
      <p:sp>
        <p:nvSpPr>
          <p:cNvPr id="266" name="Google Shape;266;p37"/>
          <p:cNvSpPr txBox="1"/>
          <p:nvPr/>
        </p:nvSpPr>
        <p:spPr>
          <a:xfrm>
            <a:off x="6054200" y="7212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https://kubernetes.io/docs/reference/scheduling/config/</a:t>
            </a:r>
            <a:endParaRPr/>
          </a:p>
        </p:txBody>
      </p:sp>
      <p:pic>
        <p:nvPicPr>
          <p:cNvPr id="267" name="Google Shape;267;p37"/>
          <p:cNvPicPr preferRelativeResize="0"/>
          <p:nvPr/>
        </p:nvPicPr>
        <p:blipFill>
          <a:blip r:embed="rId3">
            <a:alphaModFix/>
          </a:blip>
          <a:stretch>
            <a:fillRect/>
          </a:stretch>
        </p:blipFill>
        <p:spPr>
          <a:xfrm>
            <a:off x="259893" y="1130525"/>
            <a:ext cx="5595983" cy="1918125"/>
          </a:xfrm>
          <a:prstGeom prst="rect">
            <a:avLst/>
          </a:prstGeom>
          <a:noFill/>
          <a:ln>
            <a:noFill/>
          </a:ln>
        </p:spPr>
      </p:pic>
      <p:pic>
        <p:nvPicPr>
          <p:cNvPr id="268" name="Google Shape;268;p37"/>
          <p:cNvPicPr preferRelativeResize="0"/>
          <p:nvPr/>
        </p:nvPicPr>
        <p:blipFill>
          <a:blip r:embed="rId4">
            <a:alphaModFix/>
          </a:blip>
          <a:stretch>
            <a:fillRect/>
          </a:stretch>
        </p:blipFill>
        <p:spPr>
          <a:xfrm>
            <a:off x="377250" y="3195725"/>
            <a:ext cx="2632550" cy="1729225"/>
          </a:xfrm>
          <a:prstGeom prst="rect">
            <a:avLst/>
          </a:prstGeom>
          <a:noFill/>
          <a:ln>
            <a:noFill/>
          </a:ln>
        </p:spPr>
      </p:pic>
      <p:sp>
        <p:nvSpPr>
          <p:cNvPr id="269" name="Google Shape;269;p37"/>
          <p:cNvSpPr txBox="1"/>
          <p:nvPr/>
        </p:nvSpPr>
        <p:spPr>
          <a:xfrm>
            <a:off x="196675" y="4851000"/>
            <a:ext cx="3992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Roboto"/>
                <a:ea typeface="Roboto"/>
                <a:cs typeface="Roboto"/>
                <a:sym typeface="Roboto"/>
              </a:rPr>
              <a:t>Example how you can </a:t>
            </a:r>
            <a:r>
              <a:rPr lang="en" sz="700">
                <a:latin typeface="Roboto"/>
                <a:ea typeface="Roboto"/>
                <a:cs typeface="Roboto"/>
                <a:sym typeface="Roboto"/>
              </a:rPr>
              <a:t>disable</a:t>
            </a:r>
            <a:r>
              <a:rPr lang="en" sz="700">
                <a:latin typeface="Roboto"/>
                <a:ea typeface="Roboto"/>
                <a:cs typeface="Roboto"/>
                <a:sym typeface="Roboto"/>
              </a:rPr>
              <a:t> default plugin and enable custom plugin</a:t>
            </a:r>
            <a:endParaRPr sz="700">
              <a:latin typeface="Roboto"/>
              <a:ea typeface="Roboto"/>
              <a:cs typeface="Roboto"/>
              <a:sym typeface="Roboto"/>
            </a:endParaRPr>
          </a:p>
        </p:txBody>
      </p:sp>
      <p:pic>
        <p:nvPicPr>
          <p:cNvPr id="270" name="Google Shape;270;p37"/>
          <p:cNvPicPr preferRelativeResize="0"/>
          <p:nvPr/>
        </p:nvPicPr>
        <p:blipFill>
          <a:blip r:embed="rId5">
            <a:alphaModFix/>
          </a:blip>
          <a:stretch>
            <a:fillRect/>
          </a:stretch>
        </p:blipFill>
        <p:spPr>
          <a:xfrm>
            <a:off x="3912225" y="3161450"/>
            <a:ext cx="2632550" cy="1689550"/>
          </a:xfrm>
          <a:prstGeom prst="rect">
            <a:avLst/>
          </a:prstGeom>
          <a:noFill/>
          <a:ln>
            <a:noFill/>
          </a:ln>
        </p:spPr>
      </p:pic>
      <p:sp>
        <p:nvSpPr>
          <p:cNvPr id="271" name="Google Shape;271;p37"/>
          <p:cNvSpPr txBox="1"/>
          <p:nvPr/>
        </p:nvSpPr>
        <p:spPr>
          <a:xfrm>
            <a:off x="3773225" y="4797150"/>
            <a:ext cx="514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Roboto"/>
                <a:ea typeface="Roboto"/>
                <a:cs typeface="Roboto"/>
                <a:sym typeface="Roboto"/>
              </a:rPr>
              <a:t>Example scheduler will run with two profiles: one with the default plugins and one with custom, Pods that want to be scheduled according to a specific profile can include the corresponding scheduler name in its .spec.schedulerName</a:t>
            </a:r>
            <a:endParaRPr sz="700">
              <a:latin typeface="Roboto"/>
              <a:ea typeface="Roboto"/>
              <a:cs typeface="Roboto"/>
              <a:sym typeface="Roboto"/>
            </a:endParaRPr>
          </a:p>
        </p:txBody>
      </p:sp>
      <p:sp>
        <p:nvSpPr>
          <p:cNvPr id="272" name="Google Shape;272;p37"/>
          <p:cNvSpPr txBox="1"/>
          <p:nvPr/>
        </p:nvSpPr>
        <p:spPr>
          <a:xfrm>
            <a:off x="6144000" y="141337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https://kubernetes.io/docs/tasks/extend-kubernetes/configure-multiple-schedulers/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Automated Placement (Solutions)</a:t>
            </a:r>
            <a:endParaRPr/>
          </a:p>
        </p:txBody>
      </p:sp>
      <p:sp>
        <p:nvSpPr>
          <p:cNvPr id="278" name="Google Shape;278;p38"/>
          <p:cNvSpPr txBox="1"/>
          <p:nvPr>
            <p:ph idx="1" type="body"/>
          </p:nvPr>
        </p:nvSpPr>
        <p:spPr>
          <a:xfrm>
            <a:off x="311700" y="1152475"/>
            <a:ext cx="2602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NodeName</a:t>
            </a:r>
            <a:endParaRPr sz="1100"/>
          </a:p>
          <a:p>
            <a:pPr indent="0" lvl="0" marL="0" rtl="0" algn="l">
              <a:spcBef>
                <a:spcPts val="1600"/>
              </a:spcBef>
              <a:spcAft>
                <a:spcPts val="0"/>
              </a:spcAft>
              <a:buNone/>
            </a:pPr>
            <a:r>
              <a:rPr lang="en" sz="1100"/>
              <a:t>NodeSelector</a:t>
            </a:r>
            <a:endParaRPr sz="1100"/>
          </a:p>
          <a:p>
            <a:pPr indent="0" lvl="0" marL="0" rtl="0" algn="l">
              <a:spcBef>
                <a:spcPts val="1600"/>
              </a:spcBef>
              <a:spcAft>
                <a:spcPts val="0"/>
              </a:spcAft>
              <a:buNone/>
            </a:pPr>
            <a:r>
              <a:rPr lang="en" sz="1100"/>
              <a:t>Node Affinity</a:t>
            </a:r>
            <a:endParaRPr sz="1100"/>
          </a:p>
          <a:p>
            <a:pPr indent="0" lvl="0" marL="0" rtl="0" algn="l">
              <a:spcBef>
                <a:spcPts val="1600"/>
              </a:spcBef>
              <a:spcAft>
                <a:spcPts val="0"/>
              </a:spcAft>
              <a:buNone/>
            </a:pPr>
            <a:r>
              <a:rPr lang="en" sz="1100"/>
              <a:t>Pod Affinity and Anti-affinity</a:t>
            </a:r>
            <a:endParaRPr sz="1100"/>
          </a:p>
          <a:p>
            <a:pPr indent="0" lvl="0" marL="0" rtl="0" algn="l">
              <a:spcBef>
                <a:spcPts val="1600"/>
              </a:spcBef>
              <a:spcAft>
                <a:spcPts val="0"/>
              </a:spcAft>
              <a:buNone/>
            </a:pPr>
            <a:r>
              <a:rPr lang="en" sz="1100"/>
              <a:t>Taints and Tolerations</a:t>
            </a:r>
            <a:endParaRPr sz="1100"/>
          </a:p>
          <a:p>
            <a:pPr indent="0" lvl="0" marL="0" marR="0" rtl="0" algn="l">
              <a:lnSpc>
                <a:spcPct val="115000"/>
              </a:lnSpc>
              <a:spcBef>
                <a:spcPts val="1600"/>
              </a:spcBef>
              <a:spcAft>
                <a:spcPts val="0"/>
              </a:spcAft>
              <a:buNone/>
            </a:pPr>
            <a:r>
              <a:rPr lang="en" sz="1100"/>
              <a:t>Pod Priority and Preemption</a:t>
            </a:r>
            <a:endParaRPr sz="1100"/>
          </a:p>
          <a:p>
            <a:pPr indent="0" lvl="0" marL="0" rtl="0" algn="l">
              <a:spcBef>
                <a:spcPts val="16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9"/>
          <p:cNvSpPr txBox="1"/>
          <p:nvPr>
            <p:ph type="title"/>
          </p:nvPr>
        </p:nvSpPr>
        <p:spPr>
          <a:xfrm>
            <a:off x="131125" y="313275"/>
            <a:ext cx="8701200" cy="7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Automated Placement (Examples)</a:t>
            </a:r>
            <a:endParaRPr/>
          </a:p>
          <a:p>
            <a:pPr indent="0" lvl="0" marL="0" rtl="0" algn="l">
              <a:spcBef>
                <a:spcPts val="0"/>
              </a:spcBef>
              <a:spcAft>
                <a:spcPts val="0"/>
              </a:spcAft>
              <a:buNone/>
            </a:pPr>
            <a:r>
              <a:t/>
            </a:r>
            <a:endParaRPr/>
          </a:p>
        </p:txBody>
      </p:sp>
      <p:sp>
        <p:nvSpPr>
          <p:cNvPr id="284" name="Google Shape;284;p39"/>
          <p:cNvSpPr txBox="1"/>
          <p:nvPr/>
        </p:nvSpPr>
        <p:spPr>
          <a:xfrm>
            <a:off x="25785" y="1017725"/>
            <a:ext cx="1231200" cy="1662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t>apiVersion: v1</a:t>
            </a:r>
            <a:endParaRPr sz="800"/>
          </a:p>
          <a:p>
            <a:pPr indent="0" lvl="0" marL="0" rtl="0" algn="l">
              <a:spcBef>
                <a:spcPts val="0"/>
              </a:spcBef>
              <a:spcAft>
                <a:spcPts val="0"/>
              </a:spcAft>
              <a:buNone/>
            </a:pPr>
            <a:r>
              <a:rPr lang="en" sz="800"/>
              <a:t>kind: Pod</a:t>
            </a:r>
            <a:endParaRPr sz="800"/>
          </a:p>
          <a:p>
            <a:pPr indent="0" lvl="0" marL="0" rtl="0" algn="l">
              <a:spcBef>
                <a:spcPts val="0"/>
              </a:spcBef>
              <a:spcAft>
                <a:spcPts val="0"/>
              </a:spcAft>
              <a:buNone/>
            </a:pPr>
            <a:r>
              <a:rPr lang="en" sz="800"/>
              <a:t>metadata:</a:t>
            </a:r>
            <a:endParaRPr sz="800"/>
          </a:p>
          <a:p>
            <a:pPr indent="0" lvl="0" marL="0" rtl="0" algn="l">
              <a:spcBef>
                <a:spcPts val="0"/>
              </a:spcBef>
              <a:spcAft>
                <a:spcPts val="0"/>
              </a:spcAft>
              <a:buNone/>
            </a:pPr>
            <a:r>
              <a:rPr lang="en" sz="800"/>
              <a:t>  name: nginx</a:t>
            </a:r>
            <a:endParaRPr sz="800"/>
          </a:p>
          <a:p>
            <a:pPr indent="0" lvl="0" marL="0" rtl="0" algn="l">
              <a:spcBef>
                <a:spcPts val="0"/>
              </a:spcBef>
              <a:spcAft>
                <a:spcPts val="0"/>
              </a:spcAft>
              <a:buNone/>
            </a:pPr>
            <a:r>
              <a:rPr lang="en" sz="800"/>
              <a:t>spec:</a:t>
            </a:r>
            <a:endParaRPr sz="800"/>
          </a:p>
          <a:p>
            <a:pPr indent="0" lvl="0" marL="0" rtl="0" algn="l">
              <a:spcBef>
                <a:spcPts val="0"/>
              </a:spcBef>
              <a:spcAft>
                <a:spcPts val="0"/>
              </a:spcAft>
              <a:buNone/>
            </a:pPr>
            <a:r>
              <a:rPr lang="en" sz="800"/>
              <a:t>  nodeName: instance-1 </a:t>
            </a:r>
            <a:endParaRPr sz="800"/>
          </a:p>
          <a:p>
            <a:pPr indent="0" lvl="0" marL="0" rtl="0" algn="l">
              <a:spcBef>
                <a:spcPts val="0"/>
              </a:spcBef>
              <a:spcAft>
                <a:spcPts val="0"/>
              </a:spcAft>
              <a:buNone/>
            </a:pPr>
            <a:r>
              <a:rPr lang="en" sz="800"/>
              <a:t>  containers:</a:t>
            </a:r>
            <a:endParaRPr sz="800"/>
          </a:p>
          <a:p>
            <a:pPr indent="0" lvl="0" marL="0" rtl="0" algn="l">
              <a:spcBef>
                <a:spcPts val="0"/>
              </a:spcBef>
              <a:spcAft>
                <a:spcPts val="0"/>
              </a:spcAft>
              <a:buNone/>
            </a:pPr>
            <a:r>
              <a:rPr lang="en" sz="800"/>
              <a:t>  - name: nginx</a:t>
            </a:r>
            <a:endParaRPr sz="800"/>
          </a:p>
          <a:p>
            <a:pPr indent="0" lvl="0" marL="0" rtl="0" algn="l">
              <a:spcBef>
                <a:spcPts val="0"/>
              </a:spcBef>
              <a:spcAft>
                <a:spcPts val="0"/>
              </a:spcAft>
              <a:buNone/>
            </a:pPr>
            <a:r>
              <a:rPr lang="en" sz="800"/>
              <a:t>    image: nginx:latest</a:t>
            </a:r>
            <a:endParaRPr sz="800"/>
          </a:p>
          <a:p>
            <a:pPr indent="0" lvl="0" marL="0" rtl="0" algn="l">
              <a:spcBef>
                <a:spcPts val="0"/>
              </a:spcBef>
              <a:spcAft>
                <a:spcPts val="0"/>
              </a:spcAft>
              <a:buNone/>
            </a:pPr>
            <a:r>
              <a:rPr lang="en" sz="800"/>
              <a:t>    ports:</a:t>
            </a:r>
            <a:endParaRPr sz="800"/>
          </a:p>
          <a:p>
            <a:pPr indent="0" lvl="0" marL="0" rtl="0" algn="l">
              <a:spcBef>
                <a:spcPts val="0"/>
              </a:spcBef>
              <a:spcAft>
                <a:spcPts val="0"/>
              </a:spcAft>
              <a:buNone/>
            </a:pPr>
            <a:r>
              <a:rPr lang="en" sz="800"/>
              <a:t>    - containerPort: 80</a:t>
            </a:r>
            <a:endParaRPr sz="800"/>
          </a:p>
        </p:txBody>
      </p:sp>
      <p:sp>
        <p:nvSpPr>
          <p:cNvPr id="285" name="Google Shape;285;p39"/>
          <p:cNvSpPr txBox="1"/>
          <p:nvPr/>
        </p:nvSpPr>
        <p:spPr>
          <a:xfrm>
            <a:off x="1260331" y="1017725"/>
            <a:ext cx="1369800" cy="2154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t>$ kubectl label nodes instance-2 disktype=ssd</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a:t>
            </a:r>
            <a:endParaRPr sz="800"/>
          </a:p>
          <a:p>
            <a:pPr indent="0" lvl="0" marL="0" rtl="0" algn="l">
              <a:spcBef>
                <a:spcPts val="0"/>
              </a:spcBef>
              <a:spcAft>
                <a:spcPts val="0"/>
              </a:spcAft>
              <a:buNone/>
            </a:pPr>
            <a:r>
              <a:rPr lang="en" sz="800"/>
              <a:t>apiVersion: v1</a:t>
            </a:r>
            <a:endParaRPr sz="800"/>
          </a:p>
          <a:p>
            <a:pPr indent="0" lvl="0" marL="0" rtl="0" algn="l">
              <a:spcBef>
                <a:spcPts val="0"/>
              </a:spcBef>
              <a:spcAft>
                <a:spcPts val="0"/>
              </a:spcAft>
              <a:buNone/>
            </a:pPr>
            <a:r>
              <a:rPr lang="en" sz="800"/>
              <a:t>kind: Pod</a:t>
            </a:r>
            <a:endParaRPr sz="800"/>
          </a:p>
          <a:p>
            <a:pPr indent="0" lvl="0" marL="0" rtl="0" algn="l">
              <a:spcBef>
                <a:spcPts val="0"/>
              </a:spcBef>
              <a:spcAft>
                <a:spcPts val="0"/>
              </a:spcAft>
              <a:buNone/>
            </a:pPr>
            <a:r>
              <a:rPr lang="en" sz="800"/>
              <a:t>metadata:</a:t>
            </a:r>
            <a:endParaRPr sz="800"/>
          </a:p>
          <a:p>
            <a:pPr indent="0" lvl="0" marL="0" rtl="0" algn="l">
              <a:spcBef>
                <a:spcPts val="0"/>
              </a:spcBef>
              <a:spcAft>
                <a:spcPts val="0"/>
              </a:spcAft>
              <a:buNone/>
            </a:pPr>
            <a:r>
              <a:rPr lang="en" sz="800"/>
              <a:t>  name: nginx-2</a:t>
            </a:r>
            <a:endParaRPr sz="800"/>
          </a:p>
          <a:p>
            <a:pPr indent="0" lvl="0" marL="0" rtl="0" algn="l">
              <a:spcBef>
                <a:spcPts val="0"/>
              </a:spcBef>
              <a:spcAft>
                <a:spcPts val="0"/>
              </a:spcAft>
              <a:buNone/>
            </a:pPr>
            <a:r>
              <a:rPr lang="en" sz="800"/>
              <a:t>spec:</a:t>
            </a:r>
            <a:endParaRPr sz="800"/>
          </a:p>
          <a:p>
            <a:pPr indent="0" lvl="0" marL="0" rtl="0" algn="l">
              <a:spcBef>
                <a:spcPts val="0"/>
              </a:spcBef>
              <a:spcAft>
                <a:spcPts val="0"/>
              </a:spcAft>
              <a:buNone/>
            </a:pPr>
            <a:r>
              <a:rPr lang="en" sz="800"/>
              <a:t>  containers:</a:t>
            </a:r>
            <a:endParaRPr sz="800"/>
          </a:p>
          <a:p>
            <a:pPr indent="0" lvl="0" marL="0" rtl="0" algn="l">
              <a:spcBef>
                <a:spcPts val="0"/>
              </a:spcBef>
              <a:spcAft>
                <a:spcPts val="0"/>
              </a:spcAft>
              <a:buNone/>
            </a:pPr>
            <a:r>
              <a:rPr lang="en" sz="800"/>
              <a:t>  - name: nginx</a:t>
            </a:r>
            <a:endParaRPr sz="800"/>
          </a:p>
          <a:p>
            <a:pPr indent="0" lvl="0" marL="0" rtl="0" algn="l">
              <a:spcBef>
                <a:spcPts val="0"/>
              </a:spcBef>
              <a:spcAft>
                <a:spcPts val="0"/>
              </a:spcAft>
              <a:buNone/>
            </a:pPr>
            <a:r>
              <a:rPr lang="en" sz="800"/>
              <a:t>    image: nginx:latest</a:t>
            </a:r>
            <a:endParaRPr sz="800"/>
          </a:p>
          <a:p>
            <a:pPr indent="0" lvl="0" marL="0" rtl="0" algn="l">
              <a:spcBef>
                <a:spcPts val="0"/>
              </a:spcBef>
              <a:spcAft>
                <a:spcPts val="0"/>
              </a:spcAft>
              <a:buNone/>
            </a:pPr>
            <a:r>
              <a:rPr lang="en" sz="800"/>
              <a:t>    ports:</a:t>
            </a:r>
            <a:endParaRPr sz="800"/>
          </a:p>
          <a:p>
            <a:pPr indent="0" lvl="0" marL="0" rtl="0" algn="l">
              <a:spcBef>
                <a:spcPts val="0"/>
              </a:spcBef>
              <a:spcAft>
                <a:spcPts val="0"/>
              </a:spcAft>
              <a:buNone/>
            </a:pPr>
            <a:r>
              <a:rPr lang="en" sz="800"/>
              <a:t>    - containerPort: 80</a:t>
            </a:r>
            <a:endParaRPr sz="800"/>
          </a:p>
          <a:p>
            <a:pPr indent="0" lvl="0" marL="0" rtl="0" algn="l">
              <a:spcBef>
                <a:spcPts val="0"/>
              </a:spcBef>
              <a:spcAft>
                <a:spcPts val="0"/>
              </a:spcAft>
              <a:buNone/>
            </a:pPr>
            <a:r>
              <a:rPr lang="en" sz="800"/>
              <a:t>  nodeSelector:</a:t>
            </a:r>
            <a:endParaRPr sz="800"/>
          </a:p>
          <a:p>
            <a:pPr indent="0" lvl="0" marL="0" rtl="0" algn="l">
              <a:spcBef>
                <a:spcPts val="0"/>
              </a:spcBef>
              <a:spcAft>
                <a:spcPts val="0"/>
              </a:spcAft>
              <a:buNone/>
            </a:pPr>
            <a:r>
              <a:rPr lang="en" sz="800"/>
              <a:t>    disktype: ssd</a:t>
            </a:r>
            <a:endParaRPr sz="800"/>
          </a:p>
        </p:txBody>
      </p:sp>
      <p:sp>
        <p:nvSpPr>
          <p:cNvPr id="286" name="Google Shape;286;p39"/>
          <p:cNvSpPr txBox="1"/>
          <p:nvPr/>
        </p:nvSpPr>
        <p:spPr>
          <a:xfrm>
            <a:off x="-36250" y="2599050"/>
            <a:ext cx="150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Example: Node name</a:t>
            </a:r>
            <a:endParaRPr sz="1000">
              <a:latin typeface="Roboto"/>
              <a:ea typeface="Roboto"/>
              <a:cs typeface="Roboto"/>
              <a:sym typeface="Roboto"/>
            </a:endParaRPr>
          </a:p>
        </p:txBody>
      </p:sp>
      <p:sp>
        <p:nvSpPr>
          <p:cNvPr id="287" name="Google Shape;287;p39"/>
          <p:cNvSpPr txBox="1"/>
          <p:nvPr/>
        </p:nvSpPr>
        <p:spPr>
          <a:xfrm>
            <a:off x="1323800" y="3132750"/>
            <a:ext cx="1500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Example: Node Selector</a:t>
            </a:r>
            <a:endParaRPr sz="1000">
              <a:latin typeface="Roboto"/>
              <a:ea typeface="Roboto"/>
              <a:cs typeface="Roboto"/>
              <a:sym typeface="Roboto"/>
            </a:endParaRPr>
          </a:p>
        </p:txBody>
      </p:sp>
      <p:sp>
        <p:nvSpPr>
          <p:cNvPr id="288" name="Google Shape;288;p39"/>
          <p:cNvSpPr txBox="1"/>
          <p:nvPr/>
        </p:nvSpPr>
        <p:spPr>
          <a:xfrm>
            <a:off x="4006965" y="1017725"/>
            <a:ext cx="2467500" cy="375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t>apiVersion: v1</a:t>
            </a:r>
            <a:endParaRPr sz="800"/>
          </a:p>
          <a:p>
            <a:pPr indent="0" lvl="0" marL="0" rtl="0" algn="l">
              <a:spcBef>
                <a:spcPts val="0"/>
              </a:spcBef>
              <a:spcAft>
                <a:spcPts val="0"/>
              </a:spcAft>
              <a:buNone/>
            </a:pPr>
            <a:r>
              <a:rPr lang="en" sz="800"/>
              <a:t>kind: Pod</a:t>
            </a:r>
            <a:endParaRPr sz="800"/>
          </a:p>
          <a:p>
            <a:pPr indent="0" lvl="0" marL="0" rtl="0" algn="l">
              <a:spcBef>
                <a:spcPts val="0"/>
              </a:spcBef>
              <a:spcAft>
                <a:spcPts val="0"/>
              </a:spcAft>
              <a:buNone/>
            </a:pPr>
            <a:r>
              <a:rPr lang="en" sz="800"/>
              <a:t>metadata:</a:t>
            </a:r>
            <a:endParaRPr sz="800"/>
          </a:p>
          <a:p>
            <a:pPr indent="0" lvl="0" marL="0" rtl="0" algn="l">
              <a:spcBef>
                <a:spcPts val="0"/>
              </a:spcBef>
              <a:spcAft>
                <a:spcPts val="0"/>
              </a:spcAft>
              <a:buNone/>
            </a:pPr>
            <a:r>
              <a:rPr lang="en" sz="800"/>
              <a:t>  name: with-node-affinity</a:t>
            </a:r>
            <a:endParaRPr sz="800"/>
          </a:p>
          <a:p>
            <a:pPr indent="0" lvl="0" marL="0" rtl="0" algn="l">
              <a:spcBef>
                <a:spcPts val="0"/>
              </a:spcBef>
              <a:spcAft>
                <a:spcPts val="0"/>
              </a:spcAft>
              <a:buNone/>
            </a:pPr>
            <a:r>
              <a:rPr lang="en" sz="800"/>
              <a:t>spec:</a:t>
            </a:r>
            <a:endParaRPr sz="800"/>
          </a:p>
          <a:p>
            <a:pPr indent="0" lvl="0" marL="0" rtl="0" algn="l">
              <a:spcBef>
                <a:spcPts val="0"/>
              </a:spcBef>
              <a:spcAft>
                <a:spcPts val="0"/>
              </a:spcAft>
              <a:buNone/>
            </a:pPr>
            <a:r>
              <a:rPr lang="en" sz="800"/>
              <a:t>  affinity:</a:t>
            </a:r>
            <a:endParaRPr sz="800"/>
          </a:p>
          <a:p>
            <a:pPr indent="0" lvl="0" marL="0" rtl="0" algn="l">
              <a:spcBef>
                <a:spcPts val="0"/>
              </a:spcBef>
              <a:spcAft>
                <a:spcPts val="0"/>
              </a:spcAft>
              <a:buNone/>
            </a:pPr>
            <a:r>
              <a:rPr lang="en" sz="800"/>
              <a:t>    nodeAffinity:</a:t>
            </a:r>
            <a:endParaRPr sz="800"/>
          </a:p>
          <a:p>
            <a:pPr indent="0" lvl="0" marL="0" rtl="0" algn="l">
              <a:spcBef>
                <a:spcPts val="0"/>
              </a:spcBef>
              <a:spcAft>
                <a:spcPts val="0"/>
              </a:spcAft>
              <a:buNone/>
            </a:pPr>
            <a:r>
              <a:rPr lang="en" sz="800"/>
              <a:t>      requiredDuringSchedulingIgnoredDuringExecution:</a:t>
            </a:r>
            <a:endParaRPr sz="800"/>
          </a:p>
          <a:p>
            <a:pPr indent="0" lvl="0" marL="0" rtl="0" algn="l">
              <a:spcBef>
                <a:spcPts val="0"/>
              </a:spcBef>
              <a:spcAft>
                <a:spcPts val="0"/>
              </a:spcAft>
              <a:buNone/>
            </a:pPr>
            <a:r>
              <a:rPr lang="en" sz="800"/>
              <a:t>        nodeSelectorTerms:</a:t>
            </a:r>
            <a:endParaRPr sz="800"/>
          </a:p>
          <a:p>
            <a:pPr indent="0" lvl="0" marL="0" rtl="0" algn="l">
              <a:spcBef>
                <a:spcPts val="0"/>
              </a:spcBef>
              <a:spcAft>
                <a:spcPts val="0"/>
              </a:spcAft>
              <a:buNone/>
            </a:pPr>
            <a:r>
              <a:rPr lang="en" sz="800"/>
              <a:t>        - matchExpressions:</a:t>
            </a:r>
            <a:endParaRPr sz="800"/>
          </a:p>
          <a:p>
            <a:pPr indent="0" lvl="0" marL="0" rtl="0" algn="l">
              <a:spcBef>
                <a:spcPts val="0"/>
              </a:spcBef>
              <a:spcAft>
                <a:spcPts val="0"/>
              </a:spcAft>
              <a:buNone/>
            </a:pPr>
            <a:r>
              <a:rPr lang="en" sz="800"/>
              <a:t>          - key: kubernetes.io/os</a:t>
            </a:r>
            <a:endParaRPr sz="800"/>
          </a:p>
          <a:p>
            <a:pPr indent="0" lvl="0" marL="0" rtl="0" algn="l">
              <a:spcBef>
                <a:spcPts val="0"/>
              </a:spcBef>
              <a:spcAft>
                <a:spcPts val="0"/>
              </a:spcAft>
              <a:buNone/>
            </a:pPr>
            <a:r>
              <a:rPr lang="en" sz="800"/>
              <a:t>            operator: In</a:t>
            </a:r>
            <a:endParaRPr sz="800"/>
          </a:p>
          <a:p>
            <a:pPr indent="0" lvl="0" marL="0" rtl="0" algn="l">
              <a:spcBef>
                <a:spcPts val="0"/>
              </a:spcBef>
              <a:spcAft>
                <a:spcPts val="0"/>
              </a:spcAft>
              <a:buNone/>
            </a:pPr>
            <a:r>
              <a:rPr lang="en" sz="800"/>
              <a:t>            values:</a:t>
            </a:r>
            <a:endParaRPr sz="800"/>
          </a:p>
          <a:p>
            <a:pPr indent="0" lvl="0" marL="0" rtl="0" algn="l">
              <a:spcBef>
                <a:spcPts val="0"/>
              </a:spcBef>
              <a:spcAft>
                <a:spcPts val="0"/>
              </a:spcAft>
              <a:buNone/>
            </a:pPr>
            <a:r>
              <a:rPr lang="en" sz="800"/>
              <a:t>            - linux</a:t>
            </a:r>
            <a:endParaRPr sz="800"/>
          </a:p>
          <a:p>
            <a:pPr indent="0" lvl="0" marL="0" rtl="0" algn="l">
              <a:spcBef>
                <a:spcPts val="0"/>
              </a:spcBef>
              <a:spcAft>
                <a:spcPts val="0"/>
              </a:spcAft>
              <a:buNone/>
            </a:pPr>
            <a:r>
              <a:rPr lang="en" sz="800"/>
              <a:t>      preferredDuringSchedulingIgnoredDuringExecution:</a:t>
            </a:r>
            <a:endParaRPr sz="800"/>
          </a:p>
          <a:p>
            <a:pPr indent="0" lvl="0" marL="0" rtl="0" algn="l">
              <a:spcBef>
                <a:spcPts val="0"/>
              </a:spcBef>
              <a:spcAft>
                <a:spcPts val="0"/>
              </a:spcAft>
              <a:buNone/>
            </a:pPr>
            <a:r>
              <a:rPr lang="en" sz="800"/>
              <a:t>      - weight: 1</a:t>
            </a:r>
            <a:endParaRPr sz="800"/>
          </a:p>
          <a:p>
            <a:pPr indent="0" lvl="0" marL="0" rtl="0" algn="l">
              <a:spcBef>
                <a:spcPts val="0"/>
              </a:spcBef>
              <a:spcAft>
                <a:spcPts val="0"/>
              </a:spcAft>
              <a:buNone/>
            </a:pPr>
            <a:r>
              <a:rPr lang="en" sz="800"/>
              <a:t>        preference:</a:t>
            </a:r>
            <a:endParaRPr sz="800"/>
          </a:p>
          <a:p>
            <a:pPr indent="0" lvl="0" marL="0" rtl="0" algn="l">
              <a:spcBef>
                <a:spcPts val="0"/>
              </a:spcBef>
              <a:spcAft>
                <a:spcPts val="0"/>
              </a:spcAft>
              <a:buNone/>
            </a:pPr>
            <a:r>
              <a:rPr lang="en" sz="800"/>
              <a:t>          matchExpressions:</a:t>
            </a:r>
            <a:endParaRPr sz="800"/>
          </a:p>
          <a:p>
            <a:pPr indent="0" lvl="0" marL="0" rtl="0" algn="l">
              <a:spcBef>
                <a:spcPts val="0"/>
              </a:spcBef>
              <a:spcAft>
                <a:spcPts val="0"/>
              </a:spcAft>
              <a:buNone/>
            </a:pPr>
            <a:r>
              <a:rPr lang="en" sz="800"/>
              <a:t>          - key: another-node-label-key</a:t>
            </a:r>
            <a:endParaRPr sz="800"/>
          </a:p>
          <a:p>
            <a:pPr indent="0" lvl="0" marL="0" rtl="0" algn="l">
              <a:spcBef>
                <a:spcPts val="0"/>
              </a:spcBef>
              <a:spcAft>
                <a:spcPts val="0"/>
              </a:spcAft>
              <a:buNone/>
            </a:pPr>
            <a:r>
              <a:rPr lang="en" sz="800"/>
              <a:t>            operator: In</a:t>
            </a:r>
            <a:endParaRPr sz="800"/>
          </a:p>
          <a:p>
            <a:pPr indent="0" lvl="0" marL="0" rtl="0" algn="l">
              <a:spcBef>
                <a:spcPts val="0"/>
              </a:spcBef>
              <a:spcAft>
                <a:spcPts val="0"/>
              </a:spcAft>
              <a:buNone/>
            </a:pPr>
            <a:r>
              <a:rPr lang="en" sz="800"/>
              <a:t>            values:</a:t>
            </a:r>
            <a:endParaRPr sz="800"/>
          </a:p>
          <a:p>
            <a:pPr indent="0" lvl="0" marL="0" rtl="0" algn="l">
              <a:spcBef>
                <a:spcPts val="0"/>
              </a:spcBef>
              <a:spcAft>
                <a:spcPts val="0"/>
              </a:spcAft>
              <a:buNone/>
            </a:pPr>
            <a:r>
              <a:rPr lang="en" sz="800"/>
              <a:t>            - another-node-label-value</a:t>
            </a:r>
            <a:endParaRPr sz="800"/>
          </a:p>
          <a:p>
            <a:pPr indent="0" lvl="0" marL="0" rtl="0" algn="l">
              <a:spcBef>
                <a:spcPts val="0"/>
              </a:spcBef>
              <a:spcAft>
                <a:spcPts val="0"/>
              </a:spcAft>
              <a:buNone/>
            </a:pPr>
            <a:r>
              <a:rPr lang="en" sz="800"/>
              <a:t>  containers:</a:t>
            </a:r>
            <a:endParaRPr sz="800"/>
          </a:p>
          <a:p>
            <a:pPr indent="0" lvl="0" marL="0" rtl="0" algn="l">
              <a:spcBef>
                <a:spcPts val="0"/>
              </a:spcBef>
              <a:spcAft>
                <a:spcPts val="0"/>
              </a:spcAft>
              <a:buNone/>
            </a:pPr>
            <a:r>
              <a:rPr lang="en" sz="800"/>
              <a:t>  - name: with-node-affinity</a:t>
            </a:r>
            <a:endParaRPr sz="800"/>
          </a:p>
          <a:p>
            <a:pPr indent="0" lvl="0" marL="0" rtl="0" algn="l">
              <a:spcBef>
                <a:spcPts val="0"/>
              </a:spcBef>
              <a:spcAft>
                <a:spcPts val="0"/>
              </a:spcAft>
              <a:buNone/>
            </a:pPr>
            <a:r>
              <a:rPr lang="en" sz="800"/>
              <a:t>    image: nginx:latest</a:t>
            </a:r>
            <a:endParaRPr sz="800"/>
          </a:p>
        </p:txBody>
      </p:sp>
      <p:sp>
        <p:nvSpPr>
          <p:cNvPr id="289" name="Google Shape;289;p39"/>
          <p:cNvSpPr txBox="1"/>
          <p:nvPr/>
        </p:nvSpPr>
        <p:spPr>
          <a:xfrm>
            <a:off x="4535850" y="4755775"/>
            <a:ext cx="150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Example: Node Affinity</a:t>
            </a:r>
            <a:endParaRPr sz="1000">
              <a:latin typeface="Roboto"/>
              <a:ea typeface="Roboto"/>
              <a:cs typeface="Roboto"/>
              <a:sym typeface="Roboto"/>
            </a:endParaRPr>
          </a:p>
        </p:txBody>
      </p:sp>
      <p:sp>
        <p:nvSpPr>
          <p:cNvPr id="290" name="Google Shape;290;p39"/>
          <p:cNvSpPr txBox="1"/>
          <p:nvPr/>
        </p:nvSpPr>
        <p:spPr>
          <a:xfrm>
            <a:off x="6478700" y="1017725"/>
            <a:ext cx="2665200" cy="3879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t>apiVersion: v1</a:t>
            </a:r>
            <a:endParaRPr sz="800"/>
          </a:p>
          <a:p>
            <a:pPr indent="0" lvl="0" marL="0" marR="0" rtl="0" algn="l">
              <a:lnSpc>
                <a:spcPct val="100000"/>
              </a:lnSpc>
              <a:spcBef>
                <a:spcPts val="0"/>
              </a:spcBef>
              <a:spcAft>
                <a:spcPts val="0"/>
              </a:spcAft>
              <a:buNone/>
            </a:pPr>
            <a:r>
              <a:rPr lang="en" sz="800"/>
              <a:t>kind</a:t>
            </a:r>
            <a:r>
              <a:rPr lang="en" sz="800"/>
              <a:t>: Pod</a:t>
            </a:r>
            <a:endParaRPr sz="800"/>
          </a:p>
          <a:p>
            <a:pPr indent="0" lvl="0" marL="0" rtl="0" algn="l">
              <a:spcBef>
                <a:spcPts val="0"/>
              </a:spcBef>
              <a:spcAft>
                <a:spcPts val="0"/>
              </a:spcAft>
              <a:buNone/>
            </a:pPr>
            <a:r>
              <a:rPr lang="en" sz="800"/>
              <a:t>metadata:</a:t>
            </a:r>
            <a:endParaRPr sz="800"/>
          </a:p>
          <a:p>
            <a:pPr indent="0" lvl="0" marL="0" rtl="0" algn="l">
              <a:spcBef>
                <a:spcPts val="0"/>
              </a:spcBef>
              <a:spcAft>
                <a:spcPts val="0"/>
              </a:spcAft>
              <a:buNone/>
            </a:pPr>
            <a:r>
              <a:rPr lang="en" sz="800"/>
              <a:t>  name: with-pod-affinity</a:t>
            </a:r>
            <a:endParaRPr sz="800"/>
          </a:p>
          <a:p>
            <a:pPr indent="0" lvl="0" marL="0" rtl="0" algn="l">
              <a:spcBef>
                <a:spcPts val="0"/>
              </a:spcBef>
              <a:spcAft>
                <a:spcPts val="0"/>
              </a:spcAft>
              <a:buNone/>
            </a:pPr>
            <a:r>
              <a:rPr lang="en" sz="800"/>
              <a:t>spec:</a:t>
            </a:r>
            <a:endParaRPr sz="800"/>
          </a:p>
          <a:p>
            <a:pPr indent="0" lvl="0" marL="0" rtl="0" algn="l">
              <a:spcBef>
                <a:spcPts val="0"/>
              </a:spcBef>
              <a:spcAft>
                <a:spcPts val="0"/>
              </a:spcAft>
              <a:buNone/>
            </a:pPr>
            <a:r>
              <a:rPr lang="en" sz="800"/>
              <a:t>  affinity:</a:t>
            </a:r>
            <a:endParaRPr sz="800"/>
          </a:p>
          <a:p>
            <a:pPr indent="0" lvl="0" marL="0" rtl="0" algn="l">
              <a:spcBef>
                <a:spcPts val="0"/>
              </a:spcBef>
              <a:spcAft>
                <a:spcPts val="0"/>
              </a:spcAft>
              <a:buNone/>
            </a:pPr>
            <a:r>
              <a:rPr lang="en" sz="800"/>
              <a:t>    podAffinity:</a:t>
            </a:r>
            <a:endParaRPr sz="800"/>
          </a:p>
          <a:p>
            <a:pPr indent="0" lvl="0" marL="0" rtl="0" algn="l">
              <a:spcBef>
                <a:spcPts val="0"/>
              </a:spcBef>
              <a:spcAft>
                <a:spcPts val="0"/>
              </a:spcAft>
              <a:buNone/>
            </a:pPr>
            <a:r>
              <a:rPr lang="en" sz="800"/>
              <a:t>      requiredDuringSchedulingIgnoredDuringExecution:</a:t>
            </a:r>
            <a:endParaRPr sz="800"/>
          </a:p>
          <a:p>
            <a:pPr indent="0" lvl="0" marL="0" rtl="0" algn="l">
              <a:spcBef>
                <a:spcPts val="0"/>
              </a:spcBef>
              <a:spcAft>
                <a:spcPts val="0"/>
              </a:spcAft>
              <a:buNone/>
            </a:pPr>
            <a:r>
              <a:rPr lang="en" sz="800"/>
              <a:t>      - labelSelector:</a:t>
            </a:r>
            <a:endParaRPr sz="800"/>
          </a:p>
          <a:p>
            <a:pPr indent="0" lvl="0" marL="0" rtl="0" algn="l">
              <a:spcBef>
                <a:spcPts val="0"/>
              </a:spcBef>
              <a:spcAft>
                <a:spcPts val="0"/>
              </a:spcAft>
              <a:buNone/>
            </a:pPr>
            <a:r>
              <a:rPr lang="en" sz="800"/>
              <a:t>          matchExpressions:</a:t>
            </a:r>
            <a:endParaRPr sz="800"/>
          </a:p>
          <a:p>
            <a:pPr indent="0" lvl="0" marL="0" rtl="0" algn="l">
              <a:spcBef>
                <a:spcPts val="0"/>
              </a:spcBef>
              <a:spcAft>
                <a:spcPts val="0"/>
              </a:spcAft>
              <a:buNone/>
            </a:pPr>
            <a:r>
              <a:rPr lang="en" sz="800"/>
              <a:t>          - key: security</a:t>
            </a:r>
            <a:endParaRPr sz="800"/>
          </a:p>
          <a:p>
            <a:pPr indent="0" lvl="0" marL="0" rtl="0" algn="l">
              <a:spcBef>
                <a:spcPts val="0"/>
              </a:spcBef>
              <a:spcAft>
                <a:spcPts val="0"/>
              </a:spcAft>
              <a:buNone/>
            </a:pPr>
            <a:r>
              <a:rPr lang="en" sz="800"/>
              <a:t>            operator: In</a:t>
            </a:r>
            <a:endParaRPr sz="800"/>
          </a:p>
          <a:p>
            <a:pPr indent="0" lvl="0" marL="0" rtl="0" algn="l">
              <a:spcBef>
                <a:spcPts val="0"/>
              </a:spcBef>
              <a:spcAft>
                <a:spcPts val="0"/>
              </a:spcAft>
              <a:buNone/>
            </a:pPr>
            <a:r>
              <a:rPr lang="en" sz="800"/>
              <a:t>            values:</a:t>
            </a:r>
            <a:endParaRPr sz="800"/>
          </a:p>
          <a:p>
            <a:pPr indent="0" lvl="0" marL="0" rtl="0" algn="l">
              <a:spcBef>
                <a:spcPts val="0"/>
              </a:spcBef>
              <a:spcAft>
                <a:spcPts val="0"/>
              </a:spcAft>
              <a:buNone/>
            </a:pPr>
            <a:r>
              <a:rPr lang="en" sz="800"/>
              <a:t>            - S1</a:t>
            </a:r>
            <a:endParaRPr sz="800"/>
          </a:p>
          <a:p>
            <a:pPr indent="0" lvl="0" marL="0" rtl="0" algn="l">
              <a:spcBef>
                <a:spcPts val="0"/>
              </a:spcBef>
              <a:spcAft>
                <a:spcPts val="0"/>
              </a:spcAft>
              <a:buNone/>
            </a:pPr>
            <a:r>
              <a:rPr lang="en" sz="800"/>
              <a:t>        topologyKey: topology.kubernetes.io/zone</a:t>
            </a:r>
            <a:endParaRPr sz="800"/>
          </a:p>
          <a:p>
            <a:pPr indent="0" lvl="0" marL="0" rtl="0" algn="l">
              <a:spcBef>
                <a:spcPts val="0"/>
              </a:spcBef>
              <a:spcAft>
                <a:spcPts val="0"/>
              </a:spcAft>
              <a:buNone/>
            </a:pPr>
            <a:r>
              <a:rPr lang="en" sz="800"/>
              <a:t>    podAntiAffinity:</a:t>
            </a:r>
            <a:endParaRPr sz="800"/>
          </a:p>
          <a:p>
            <a:pPr indent="0" lvl="0" marL="0" rtl="0" algn="l">
              <a:spcBef>
                <a:spcPts val="0"/>
              </a:spcBef>
              <a:spcAft>
                <a:spcPts val="0"/>
              </a:spcAft>
              <a:buNone/>
            </a:pPr>
            <a:r>
              <a:rPr lang="en" sz="800"/>
              <a:t>      preferredDuringSchedulingIgnoredDuringExecution:</a:t>
            </a:r>
            <a:endParaRPr sz="800"/>
          </a:p>
          <a:p>
            <a:pPr indent="0" lvl="0" marL="0" rtl="0" algn="l">
              <a:spcBef>
                <a:spcPts val="0"/>
              </a:spcBef>
              <a:spcAft>
                <a:spcPts val="0"/>
              </a:spcAft>
              <a:buNone/>
            </a:pPr>
            <a:r>
              <a:rPr lang="en" sz="800"/>
              <a:t>      - weight: 100</a:t>
            </a:r>
            <a:endParaRPr sz="800"/>
          </a:p>
          <a:p>
            <a:pPr indent="0" lvl="0" marL="0" rtl="0" algn="l">
              <a:spcBef>
                <a:spcPts val="0"/>
              </a:spcBef>
              <a:spcAft>
                <a:spcPts val="0"/>
              </a:spcAft>
              <a:buNone/>
            </a:pPr>
            <a:r>
              <a:rPr lang="en" sz="800"/>
              <a:t>        podAffinityTerm:</a:t>
            </a:r>
            <a:endParaRPr sz="800"/>
          </a:p>
          <a:p>
            <a:pPr indent="0" lvl="0" marL="0" rtl="0" algn="l">
              <a:spcBef>
                <a:spcPts val="0"/>
              </a:spcBef>
              <a:spcAft>
                <a:spcPts val="0"/>
              </a:spcAft>
              <a:buNone/>
            </a:pPr>
            <a:r>
              <a:rPr lang="en" sz="800"/>
              <a:t>          labelSelector:</a:t>
            </a:r>
            <a:endParaRPr sz="800"/>
          </a:p>
          <a:p>
            <a:pPr indent="0" lvl="0" marL="0" rtl="0" algn="l">
              <a:spcBef>
                <a:spcPts val="0"/>
              </a:spcBef>
              <a:spcAft>
                <a:spcPts val="0"/>
              </a:spcAft>
              <a:buNone/>
            </a:pPr>
            <a:r>
              <a:rPr lang="en" sz="800"/>
              <a:t>            matchExpressions:</a:t>
            </a:r>
            <a:endParaRPr sz="800"/>
          </a:p>
          <a:p>
            <a:pPr indent="0" lvl="0" marL="0" rtl="0" algn="l">
              <a:spcBef>
                <a:spcPts val="0"/>
              </a:spcBef>
              <a:spcAft>
                <a:spcPts val="0"/>
              </a:spcAft>
              <a:buNone/>
            </a:pPr>
            <a:r>
              <a:rPr lang="en" sz="800"/>
              <a:t>            - key: security</a:t>
            </a:r>
            <a:endParaRPr sz="800"/>
          </a:p>
          <a:p>
            <a:pPr indent="0" lvl="0" marL="0" rtl="0" algn="l">
              <a:spcBef>
                <a:spcPts val="0"/>
              </a:spcBef>
              <a:spcAft>
                <a:spcPts val="0"/>
              </a:spcAft>
              <a:buNone/>
            </a:pPr>
            <a:r>
              <a:rPr lang="en" sz="800"/>
              <a:t>              operator: In</a:t>
            </a:r>
            <a:endParaRPr sz="800"/>
          </a:p>
          <a:p>
            <a:pPr indent="0" lvl="0" marL="0" rtl="0" algn="l">
              <a:spcBef>
                <a:spcPts val="0"/>
              </a:spcBef>
              <a:spcAft>
                <a:spcPts val="0"/>
              </a:spcAft>
              <a:buNone/>
            </a:pPr>
            <a:r>
              <a:rPr lang="en" sz="800"/>
              <a:t>              values:</a:t>
            </a:r>
            <a:endParaRPr sz="800"/>
          </a:p>
          <a:p>
            <a:pPr indent="0" lvl="0" marL="0" rtl="0" algn="l">
              <a:spcBef>
                <a:spcPts val="0"/>
              </a:spcBef>
              <a:spcAft>
                <a:spcPts val="0"/>
              </a:spcAft>
              <a:buNone/>
            </a:pPr>
            <a:r>
              <a:rPr lang="en" sz="800"/>
              <a:t>              - S2</a:t>
            </a:r>
            <a:endParaRPr sz="800"/>
          </a:p>
          <a:p>
            <a:pPr indent="0" lvl="0" marL="0" rtl="0" algn="l">
              <a:spcBef>
                <a:spcPts val="0"/>
              </a:spcBef>
              <a:spcAft>
                <a:spcPts val="0"/>
              </a:spcAft>
              <a:buNone/>
            </a:pPr>
            <a:r>
              <a:rPr lang="en" sz="800"/>
              <a:t>          topologyKey: topology.kubernetes.io/zone</a:t>
            </a:r>
            <a:endParaRPr sz="800"/>
          </a:p>
          <a:p>
            <a:pPr indent="0" lvl="0" marL="0" rtl="0" algn="l">
              <a:spcBef>
                <a:spcPts val="0"/>
              </a:spcBef>
              <a:spcAft>
                <a:spcPts val="0"/>
              </a:spcAft>
              <a:buNone/>
            </a:pPr>
            <a:r>
              <a:rPr lang="en" sz="800"/>
              <a:t>  containers:</a:t>
            </a:r>
            <a:endParaRPr sz="800"/>
          </a:p>
          <a:p>
            <a:pPr indent="0" lvl="0" marL="0" rtl="0" algn="l">
              <a:spcBef>
                <a:spcPts val="0"/>
              </a:spcBef>
              <a:spcAft>
                <a:spcPts val="0"/>
              </a:spcAft>
              <a:buNone/>
            </a:pPr>
            <a:r>
              <a:rPr lang="en" sz="800"/>
              <a:t>  - name: with-pod-affinity</a:t>
            </a:r>
            <a:endParaRPr sz="800"/>
          </a:p>
          <a:p>
            <a:pPr indent="0" lvl="0" marL="0" rtl="0" algn="l">
              <a:spcBef>
                <a:spcPts val="0"/>
              </a:spcBef>
              <a:spcAft>
                <a:spcPts val="0"/>
              </a:spcAft>
              <a:buNone/>
            </a:pPr>
            <a:r>
              <a:rPr lang="en" sz="800"/>
              <a:t>    image: k8s.gcr.io/pause:2.0</a:t>
            </a:r>
            <a:endParaRPr sz="800"/>
          </a:p>
        </p:txBody>
      </p:sp>
      <p:sp>
        <p:nvSpPr>
          <p:cNvPr id="291" name="Google Shape;291;p39"/>
          <p:cNvSpPr txBox="1"/>
          <p:nvPr/>
        </p:nvSpPr>
        <p:spPr>
          <a:xfrm>
            <a:off x="6718275" y="4849625"/>
            <a:ext cx="2529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Example: Pod Affinity and Anti-affinity</a:t>
            </a:r>
            <a:endParaRPr sz="1000">
              <a:latin typeface="Roboto"/>
              <a:ea typeface="Roboto"/>
              <a:cs typeface="Roboto"/>
              <a:sym typeface="Roboto"/>
            </a:endParaRPr>
          </a:p>
        </p:txBody>
      </p:sp>
      <p:sp>
        <p:nvSpPr>
          <p:cNvPr id="292" name="Google Shape;292;p39"/>
          <p:cNvSpPr txBox="1"/>
          <p:nvPr/>
        </p:nvSpPr>
        <p:spPr>
          <a:xfrm>
            <a:off x="2633479" y="1017725"/>
            <a:ext cx="1369800" cy="2770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800"/>
              <a:t>$</a:t>
            </a:r>
            <a:r>
              <a:rPr lang="en" sz="800"/>
              <a:t>kubectl taint nodes node1 key1=value1:NoSchedule</a:t>
            </a:r>
            <a:endParaRPr sz="800"/>
          </a:p>
          <a:p>
            <a:pPr indent="0" lvl="0" marL="0" rtl="0" algn="l">
              <a:spcBef>
                <a:spcPts val="0"/>
              </a:spcBef>
              <a:spcAft>
                <a:spcPts val="0"/>
              </a:spcAft>
              <a:buClr>
                <a:schemeClr val="dk1"/>
              </a:buClr>
              <a:buSzPts val="1100"/>
              <a:buFont typeface="Arial"/>
              <a:buNone/>
            </a:pPr>
            <a:r>
              <a:rPr lang="en" sz="800">
                <a:solidFill>
                  <a:schemeClr val="dk1"/>
                </a:solidFill>
              </a:rPr>
              <a:t>------</a:t>
            </a:r>
            <a:endParaRPr sz="800"/>
          </a:p>
          <a:p>
            <a:pPr indent="0" lvl="0" marL="0" marR="0" rtl="0" algn="l">
              <a:lnSpc>
                <a:spcPct val="100000"/>
              </a:lnSpc>
              <a:spcBef>
                <a:spcPts val="0"/>
              </a:spcBef>
              <a:spcAft>
                <a:spcPts val="0"/>
              </a:spcAft>
              <a:buNone/>
            </a:pPr>
            <a:r>
              <a:rPr lang="en" sz="800"/>
              <a:t>apiVersion: v1</a:t>
            </a:r>
            <a:endParaRPr sz="800"/>
          </a:p>
          <a:p>
            <a:pPr indent="0" lvl="0" marL="0" marR="0" rtl="0" algn="l">
              <a:lnSpc>
                <a:spcPct val="100000"/>
              </a:lnSpc>
              <a:spcBef>
                <a:spcPts val="0"/>
              </a:spcBef>
              <a:spcAft>
                <a:spcPts val="0"/>
              </a:spcAft>
              <a:buNone/>
            </a:pPr>
            <a:r>
              <a:rPr lang="en" sz="800"/>
              <a:t>kind: Pod</a:t>
            </a:r>
            <a:endParaRPr sz="800"/>
          </a:p>
          <a:p>
            <a:pPr indent="0" lvl="0" marL="0" marR="0" rtl="0" algn="l">
              <a:lnSpc>
                <a:spcPct val="100000"/>
              </a:lnSpc>
              <a:spcBef>
                <a:spcPts val="0"/>
              </a:spcBef>
              <a:spcAft>
                <a:spcPts val="0"/>
              </a:spcAft>
              <a:buNone/>
            </a:pPr>
            <a:r>
              <a:rPr lang="en" sz="800"/>
              <a:t>metadata:</a:t>
            </a:r>
            <a:endParaRPr sz="800"/>
          </a:p>
          <a:p>
            <a:pPr indent="0" lvl="0" marL="0" marR="0" rtl="0" algn="l">
              <a:lnSpc>
                <a:spcPct val="100000"/>
              </a:lnSpc>
              <a:spcBef>
                <a:spcPts val="0"/>
              </a:spcBef>
              <a:spcAft>
                <a:spcPts val="0"/>
              </a:spcAft>
              <a:buNone/>
            </a:pPr>
            <a:r>
              <a:rPr lang="en" sz="800"/>
              <a:t>  name: nginx</a:t>
            </a:r>
            <a:endParaRPr sz="800"/>
          </a:p>
          <a:p>
            <a:pPr indent="0" lvl="0" marL="0" marR="0" rtl="0" algn="l">
              <a:lnSpc>
                <a:spcPct val="100000"/>
              </a:lnSpc>
              <a:spcBef>
                <a:spcPts val="0"/>
              </a:spcBef>
              <a:spcAft>
                <a:spcPts val="0"/>
              </a:spcAft>
              <a:buNone/>
            </a:pPr>
            <a:r>
              <a:rPr lang="en" sz="800"/>
              <a:t>  labels:</a:t>
            </a:r>
            <a:endParaRPr sz="800"/>
          </a:p>
          <a:p>
            <a:pPr indent="0" lvl="0" marL="0" marR="0" rtl="0" algn="l">
              <a:lnSpc>
                <a:spcPct val="100000"/>
              </a:lnSpc>
              <a:spcBef>
                <a:spcPts val="0"/>
              </a:spcBef>
              <a:spcAft>
                <a:spcPts val="0"/>
              </a:spcAft>
              <a:buNone/>
            </a:pPr>
            <a:r>
              <a:rPr lang="en" sz="800"/>
              <a:t>    env: test</a:t>
            </a:r>
            <a:endParaRPr sz="800"/>
          </a:p>
          <a:p>
            <a:pPr indent="0" lvl="0" marL="0" marR="0" rtl="0" algn="l">
              <a:lnSpc>
                <a:spcPct val="100000"/>
              </a:lnSpc>
              <a:spcBef>
                <a:spcPts val="0"/>
              </a:spcBef>
              <a:spcAft>
                <a:spcPts val="0"/>
              </a:spcAft>
              <a:buNone/>
            </a:pPr>
            <a:r>
              <a:rPr lang="en" sz="800"/>
              <a:t>spec:</a:t>
            </a:r>
            <a:endParaRPr sz="800"/>
          </a:p>
          <a:p>
            <a:pPr indent="0" lvl="0" marL="0" marR="0" rtl="0" algn="l">
              <a:lnSpc>
                <a:spcPct val="100000"/>
              </a:lnSpc>
              <a:spcBef>
                <a:spcPts val="0"/>
              </a:spcBef>
              <a:spcAft>
                <a:spcPts val="0"/>
              </a:spcAft>
              <a:buNone/>
            </a:pPr>
            <a:r>
              <a:rPr lang="en" sz="800"/>
              <a:t>  containers:</a:t>
            </a:r>
            <a:endParaRPr sz="800"/>
          </a:p>
          <a:p>
            <a:pPr indent="0" lvl="0" marL="0" marR="0" rtl="0" algn="l">
              <a:lnSpc>
                <a:spcPct val="100000"/>
              </a:lnSpc>
              <a:spcBef>
                <a:spcPts val="0"/>
              </a:spcBef>
              <a:spcAft>
                <a:spcPts val="0"/>
              </a:spcAft>
              <a:buNone/>
            </a:pPr>
            <a:r>
              <a:rPr lang="en" sz="800"/>
              <a:t>  - name: nginx</a:t>
            </a:r>
            <a:endParaRPr sz="800"/>
          </a:p>
          <a:p>
            <a:pPr indent="0" lvl="0" marL="0" marR="0" rtl="0" algn="l">
              <a:lnSpc>
                <a:spcPct val="100000"/>
              </a:lnSpc>
              <a:spcBef>
                <a:spcPts val="0"/>
              </a:spcBef>
              <a:spcAft>
                <a:spcPts val="0"/>
              </a:spcAft>
              <a:buNone/>
            </a:pPr>
            <a:r>
              <a:rPr lang="en" sz="800"/>
              <a:t>    image: nginx</a:t>
            </a:r>
            <a:endParaRPr sz="800"/>
          </a:p>
          <a:p>
            <a:pPr indent="0" lvl="0" marL="0" marR="0" rtl="0" algn="l">
              <a:lnSpc>
                <a:spcPct val="100000"/>
              </a:lnSpc>
              <a:spcBef>
                <a:spcPts val="0"/>
              </a:spcBef>
              <a:spcAft>
                <a:spcPts val="0"/>
              </a:spcAft>
              <a:buNone/>
            </a:pPr>
            <a:r>
              <a:rPr lang="en" sz="800"/>
              <a:t>    imagePullPolicy: IfNotPresent</a:t>
            </a:r>
            <a:endParaRPr sz="800"/>
          </a:p>
          <a:p>
            <a:pPr indent="0" lvl="0" marL="0" marR="0" rtl="0" algn="l">
              <a:lnSpc>
                <a:spcPct val="100000"/>
              </a:lnSpc>
              <a:spcBef>
                <a:spcPts val="0"/>
              </a:spcBef>
              <a:spcAft>
                <a:spcPts val="0"/>
              </a:spcAft>
              <a:buNone/>
            </a:pPr>
            <a:r>
              <a:rPr lang="en" sz="800"/>
              <a:t>  tolerations:</a:t>
            </a:r>
            <a:endParaRPr sz="800"/>
          </a:p>
          <a:p>
            <a:pPr indent="0" lvl="0" marL="0" marR="0" rtl="0" algn="l">
              <a:lnSpc>
                <a:spcPct val="100000"/>
              </a:lnSpc>
              <a:spcBef>
                <a:spcPts val="0"/>
              </a:spcBef>
              <a:spcAft>
                <a:spcPts val="0"/>
              </a:spcAft>
              <a:buNone/>
            </a:pPr>
            <a:r>
              <a:rPr lang="en" sz="800"/>
              <a:t>  - key: "key1"</a:t>
            </a:r>
            <a:endParaRPr sz="800"/>
          </a:p>
          <a:p>
            <a:pPr indent="0" lvl="0" marL="0" marR="0" rtl="0" algn="l">
              <a:lnSpc>
                <a:spcPct val="100000"/>
              </a:lnSpc>
              <a:spcBef>
                <a:spcPts val="0"/>
              </a:spcBef>
              <a:spcAft>
                <a:spcPts val="0"/>
              </a:spcAft>
              <a:buNone/>
            </a:pPr>
            <a:r>
              <a:rPr lang="en" sz="800"/>
              <a:t>    operator: "Equal"</a:t>
            </a:r>
            <a:endParaRPr sz="800"/>
          </a:p>
          <a:p>
            <a:pPr indent="0" lvl="0" marL="0" marR="0" rtl="0" algn="l">
              <a:lnSpc>
                <a:spcPct val="100000"/>
              </a:lnSpc>
              <a:spcBef>
                <a:spcPts val="0"/>
              </a:spcBef>
              <a:spcAft>
                <a:spcPts val="0"/>
              </a:spcAft>
              <a:buNone/>
            </a:pPr>
            <a:r>
              <a:rPr lang="en" sz="800"/>
              <a:t>    value: "value1"</a:t>
            </a:r>
            <a:endParaRPr sz="800"/>
          </a:p>
          <a:p>
            <a:pPr indent="0" lvl="0" marL="0" marR="0" rtl="0" algn="l">
              <a:lnSpc>
                <a:spcPct val="100000"/>
              </a:lnSpc>
              <a:spcBef>
                <a:spcPts val="0"/>
              </a:spcBef>
              <a:spcAft>
                <a:spcPts val="0"/>
              </a:spcAft>
              <a:buNone/>
            </a:pPr>
            <a:r>
              <a:rPr lang="en" sz="800"/>
              <a:t>    effect: "NoSchedule"</a:t>
            </a:r>
            <a:endParaRPr sz="800"/>
          </a:p>
        </p:txBody>
      </p:sp>
      <p:sp>
        <p:nvSpPr>
          <p:cNvPr id="293" name="Google Shape;293;p39"/>
          <p:cNvSpPr txBox="1"/>
          <p:nvPr/>
        </p:nvSpPr>
        <p:spPr>
          <a:xfrm>
            <a:off x="2619425" y="3791175"/>
            <a:ext cx="1500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Example: Taint and Toleration</a:t>
            </a:r>
            <a:endParaRPr sz="10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title"/>
          </p:nvPr>
        </p:nvSpPr>
        <p:spPr>
          <a:xfrm>
            <a:off x="296150" y="1791025"/>
            <a:ext cx="6342900" cy="200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Kube Native Application Pattern</a:t>
            </a:r>
            <a:endParaRPr>
              <a:latin typeface="Roboto Medium"/>
              <a:ea typeface="Roboto Medium"/>
              <a:cs typeface="Roboto Medium"/>
              <a:sym typeface="Roboto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Automated Placement: Descheduler</a:t>
            </a:r>
            <a:endParaRPr/>
          </a:p>
        </p:txBody>
      </p:sp>
      <p:sp>
        <p:nvSpPr>
          <p:cNvPr id="299" name="Google Shape;299;p40"/>
          <p:cNvSpPr txBox="1"/>
          <p:nvPr>
            <p:ph idx="1" type="body"/>
          </p:nvPr>
        </p:nvSpPr>
        <p:spPr>
          <a:xfrm>
            <a:off x="311700" y="1152475"/>
            <a:ext cx="8649300" cy="39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24292F"/>
                </a:solidFill>
                <a:highlight>
                  <a:srgbClr val="FFFFFF"/>
                </a:highlight>
                <a:latin typeface="Arial"/>
                <a:ea typeface="Arial"/>
                <a:cs typeface="Arial"/>
                <a:sym typeface="Arial"/>
              </a:rPr>
              <a:t>Deschdeuler</a:t>
            </a:r>
            <a:r>
              <a:rPr lang="en" sz="900">
                <a:solidFill>
                  <a:srgbClr val="24292F"/>
                </a:solidFill>
                <a:highlight>
                  <a:srgbClr val="FFFFFF"/>
                </a:highlight>
                <a:latin typeface="Arial"/>
                <a:ea typeface="Arial"/>
                <a:cs typeface="Arial"/>
                <a:sym typeface="Arial"/>
              </a:rPr>
              <a:t>: As Kubernetes clusters are very dynamic and their state changes over time, there may be desire to move already running pods to some other nodes for various reasons:</a:t>
            </a:r>
            <a:endParaRPr sz="900">
              <a:solidFill>
                <a:srgbClr val="24292F"/>
              </a:solidFill>
              <a:highlight>
                <a:srgbClr val="FFFFFF"/>
              </a:highlight>
              <a:latin typeface="Arial"/>
              <a:ea typeface="Arial"/>
              <a:cs typeface="Arial"/>
              <a:sym typeface="Arial"/>
            </a:endParaRPr>
          </a:p>
          <a:p>
            <a:pPr indent="-285750" lvl="0" marL="457200" rtl="0" algn="l">
              <a:spcBef>
                <a:spcPts val="1200"/>
              </a:spcBef>
              <a:spcAft>
                <a:spcPts val="0"/>
              </a:spcAft>
              <a:buClr>
                <a:srgbClr val="24292F"/>
              </a:buClr>
              <a:buSzPts val="900"/>
              <a:buFont typeface="Arial"/>
              <a:buChar char="●"/>
            </a:pPr>
            <a:r>
              <a:rPr lang="en" sz="900">
                <a:solidFill>
                  <a:srgbClr val="24292F"/>
                </a:solidFill>
                <a:highlight>
                  <a:srgbClr val="FFFFFF"/>
                </a:highlight>
                <a:latin typeface="Arial"/>
                <a:ea typeface="Arial"/>
                <a:cs typeface="Arial"/>
                <a:sym typeface="Arial"/>
              </a:rPr>
              <a:t>Some nodes are under or over utilized.</a:t>
            </a:r>
            <a:endParaRPr sz="900">
              <a:solidFill>
                <a:srgbClr val="24292F"/>
              </a:solidFill>
              <a:highlight>
                <a:srgbClr val="FFFFFF"/>
              </a:highlight>
              <a:latin typeface="Arial"/>
              <a:ea typeface="Arial"/>
              <a:cs typeface="Arial"/>
              <a:sym typeface="Arial"/>
            </a:endParaRPr>
          </a:p>
          <a:p>
            <a:pPr indent="-285750" lvl="0" marL="457200" rtl="0" algn="l">
              <a:spcBef>
                <a:spcPts val="0"/>
              </a:spcBef>
              <a:spcAft>
                <a:spcPts val="0"/>
              </a:spcAft>
              <a:buClr>
                <a:srgbClr val="24292F"/>
              </a:buClr>
              <a:buSzPts val="900"/>
              <a:buFont typeface="Arial"/>
              <a:buChar char="●"/>
            </a:pPr>
            <a:r>
              <a:rPr lang="en" sz="900">
                <a:solidFill>
                  <a:srgbClr val="24292F"/>
                </a:solidFill>
                <a:highlight>
                  <a:srgbClr val="FFFFFF"/>
                </a:highlight>
                <a:latin typeface="Arial"/>
                <a:ea typeface="Arial"/>
                <a:cs typeface="Arial"/>
                <a:sym typeface="Arial"/>
              </a:rPr>
              <a:t>The original scheduling decision does not hold true any more, as taints or labels are added to or removed from nodes, pod/node affinity requirements are not satisfied any more.</a:t>
            </a:r>
            <a:endParaRPr sz="900">
              <a:solidFill>
                <a:srgbClr val="24292F"/>
              </a:solidFill>
              <a:highlight>
                <a:srgbClr val="FFFFFF"/>
              </a:highlight>
              <a:latin typeface="Arial"/>
              <a:ea typeface="Arial"/>
              <a:cs typeface="Arial"/>
              <a:sym typeface="Arial"/>
            </a:endParaRPr>
          </a:p>
          <a:p>
            <a:pPr indent="-285750" lvl="0" marL="457200" rtl="0" algn="l">
              <a:spcBef>
                <a:spcPts val="0"/>
              </a:spcBef>
              <a:spcAft>
                <a:spcPts val="0"/>
              </a:spcAft>
              <a:buClr>
                <a:srgbClr val="24292F"/>
              </a:buClr>
              <a:buSzPts val="900"/>
              <a:buFont typeface="Arial"/>
              <a:buChar char="●"/>
            </a:pPr>
            <a:r>
              <a:rPr lang="en" sz="900">
                <a:solidFill>
                  <a:srgbClr val="24292F"/>
                </a:solidFill>
                <a:highlight>
                  <a:srgbClr val="FFFFFF"/>
                </a:highlight>
                <a:latin typeface="Arial"/>
                <a:ea typeface="Arial"/>
                <a:cs typeface="Arial"/>
                <a:sym typeface="Arial"/>
              </a:rPr>
              <a:t>Some nodes failed and their pods moved to other nodes.</a:t>
            </a:r>
            <a:endParaRPr sz="900">
              <a:solidFill>
                <a:srgbClr val="24292F"/>
              </a:solidFill>
              <a:highlight>
                <a:srgbClr val="FFFFFF"/>
              </a:highlight>
              <a:latin typeface="Arial"/>
              <a:ea typeface="Arial"/>
              <a:cs typeface="Arial"/>
              <a:sym typeface="Arial"/>
            </a:endParaRPr>
          </a:p>
          <a:p>
            <a:pPr indent="-285750" lvl="0" marL="457200" rtl="0" algn="l">
              <a:spcBef>
                <a:spcPts val="0"/>
              </a:spcBef>
              <a:spcAft>
                <a:spcPts val="0"/>
              </a:spcAft>
              <a:buClr>
                <a:srgbClr val="24292F"/>
              </a:buClr>
              <a:buSzPts val="900"/>
              <a:buFont typeface="Arial"/>
              <a:buChar char="●"/>
            </a:pPr>
            <a:r>
              <a:rPr lang="en" sz="900">
                <a:solidFill>
                  <a:srgbClr val="24292F"/>
                </a:solidFill>
                <a:highlight>
                  <a:srgbClr val="FFFFFF"/>
                </a:highlight>
                <a:latin typeface="Arial"/>
                <a:ea typeface="Arial"/>
                <a:cs typeface="Arial"/>
                <a:sym typeface="Arial"/>
              </a:rPr>
              <a:t>New nodes are added to clusters.</a:t>
            </a:r>
            <a:endParaRPr sz="900">
              <a:solidFill>
                <a:srgbClr val="24292F"/>
              </a:solidFill>
              <a:highlight>
                <a:srgbClr val="FFFFFF"/>
              </a:highlight>
              <a:latin typeface="Arial"/>
              <a:ea typeface="Arial"/>
              <a:cs typeface="Arial"/>
              <a:sym typeface="Arial"/>
            </a:endParaRPr>
          </a:p>
          <a:p>
            <a:pPr indent="0" lvl="0" marL="0" rtl="0" algn="l">
              <a:spcBef>
                <a:spcPts val="1200"/>
              </a:spcBef>
              <a:spcAft>
                <a:spcPts val="0"/>
              </a:spcAft>
              <a:buNone/>
            </a:pPr>
            <a:r>
              <a:rPr lang="en" sz="900">
                <a:solidFill>
                  <a:srgbClr val="24292F"/>
                </a:solidFill>
                <a:highlight>
                  <a:srgbClr val="FFFFFF"/>
                </a:highlight>
                <a:latin typeface="Arial"/>
                <a:ea typeface="Arial"/>
                <a:cs typeface="Arial"/>
                <a:sym typeface="Arial"/>
              </a:rPr>
              <a:t>Consequently, there might be several pods scheduled on less desired nodes in a cluster. Descheduler, based on its policy, finds pods that can be moved and evicts them. Please note, in current implementation, descheduler does not schedule replacement of evicted pods but relies on the default scheduler for that.</a:t>
            </a:r>
            <a:endParaRPr sz="900">
              <a:solidFill>
                <a:srgbClr val="24292F"/>
              </a:solidFill>
              <a:highlight>
                <a:srgbClr val="FFFFFF"/>
              </a:highlight>
              <a:latin typeface="Arial"/>
              <a:ea typeface="Arial"/>
              <a:cs typeface="Arial"/>
              <a:sym typeface="Arial"/>
            </a:endParaRPr>
          </a:p>
          <a:p>
            <a:pPr indent="0" lvl="0" marL="0" marR="0" rtl="0" algn="l">
              <a:lnSpc>
                <a:spcPct val="115000"/>
              </a:lnSpc>
              <a:spcBef>
                <a:spcPts val="1200"/>
              </a:spcBef>
              <a:spcAft>
                <a:spcPts val="0"/>
              </a:spcAft>
              <a:buNone/>
            </a:pPr>
            <a:r>
              <a:rPr b="1" lang="en" sz="900" u="sng">
                <a:solidFill>
                  <a:schemeClr val="hlink"/>
                </a:solidFill>
                <a:hlinkClick r:id="rId3"/>
              </a:rPr>
              <a:t>https://github.com/kubernetes-sigs/descheduler</a:t>
            </a:r>
            <a:endParaRPr sz="900"/>
          </a:p>
          <a:p>
            <a:pPr indent="0" lvl="0" marL="0" marR="0" rtl="0" algn="l">
              <a:lnSpc>
                <a:spcPct val="100000"/>
              </a:lnSpc>
              <a:spcBef>
                <a:spcPts val="1600"/>
              </a:spcBef>
              <a:spcAft>
                <a:spcPts val="0"/>
              </a:spcAft>
              <a:buNone/>
            </a:pPr>
            <a:r>
              <a:rPr lang="en" sz="900">
                <a:solidFill>
                  <a:schemeClr val="dk1"/>
                </a:solidFill>
                <a:latin typeface="Arial"/>
                <a:ea typeface="Arial"/>
                <a:cs typeface="Arial"/>
                <a:sym typeface="Arial"/>
              </a:rPr>
              <a:t>Some strategy: </a:t>
            </a:r>
            <a:endParaRPr sz="900">
              <a:solidFill>
                <a:schemeClr val="dk1"/>
              </a:solidFill>
              <a:latin typeface="Arial"/>
              <a:ea typeface="Arial"/>
              <a:cs typeface="Arial"/>
              <a:sym typeface="Arial"/>
            </a:endParaRPr>
          </a:p>
          <a:p>
            <a:pPr indent="-285750" lvl="0" marL="457200" marR="0" rtl="0" algn="l">
              <a:lnSpc>
                <a:spcPct val="100000"/>
              </a:lnSpc>
              <a:spcBef>
                <a:spcPts val="0"/>
              </a:spcBef>
              <a:spcAft>
                <a:spcPts val="0"/>
              </a:spcAft>
              <a:buClr>
                <a:schemeClr val="dk1"/>
              </a:buClr>
              <a:buSzPts val="900"/>
              <a:buFont typeface="Arial"/>
              <a:buChar char="❏"/>
            </a:pPr>
            <a:r>
              <a:rPr b="1" lang="en" sz="900">
                <a:solidFill>
                  <a:schemeClr val="dk1"/>
                </a:solidFill>
                <a:latin typeface="Arial"/>
                <a:ea typeface="Arial"/>
                <a:cs typeface="Arial"/>
                <a:sym typeface="Arial"/>
              </a:rPr>
              <a:t>RemoveDuplicates</a:t>
            </a:r>
            <a:endParaRPr b="1" sz="9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lang="en" sz="900">
                <a:solidFill>
                  <a:schemeClr val="dk1"/>
                </a:solidFill>
                <a:latin typeface="Arial"/>
                <a:ea typeface="Arial"/>
                <a:cs typeface="Arial"/>
                <a:sym typeface="Arial"/>
              </a:rPr>
              <a:t>This strategy ensures that only a single Pod associated with a ReplicaSet or Deployment is running on a single node. If there are more Pods than one, these excess Pods are evicted.</a:t>
            </a:r>
            <a:endParaRPr sz="900">
              <a:solidFill>
                <a:schemeClr val="dk1"/>
              </a:solidFill>
              <a:latin typeface="Arial"/>
              <a:ea typeface="Arial"/>
              <a:cs typeface="Arial"/>
              <a:sym typeface="Arial"/>
            </a:endParaRPr>
          </a:p>
          <a:p>
            <a:pPr indent="-285750" lvl="0" marL="457200" rtl="0" algn="l">
              <a:lnSpc>
                <a:spcPct val="100000"/>
              </a:lnSpc>
              <a:spcBef>
                <a:spcPts val="0"/>
              </a:spcBef>
              <a:spcAft>
                <a:spcPts val="0"/>
              </a:spcAft>
              <a:buClr>
                <a:schemeClr val="dk1"/>
              </a:buClr>
              <a:buSzPts val="900"/>
              <a:buFont typeface="Arial"/>
              <a:buChar char="❏"/>
            </a:pPr>
            <a:r>
              <a:rPr b="1" lang="en" sz="900">
                <a:solidFill>
                  <a:schemeClr val="dk1"/>
                </a:solidFill>
                <a:latin typeface="Arial"/>
                <a:ea typeface="Arial"/>
                <a:cs typeface="Arial"/>
                <a:sym typeface="Arial"/>
              </a:rPr>
              <a:t>LowNodeUtilization</a:t>
            </a:r>
            <a:endParaRPr b="1" sz="9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lang="en" sz="900">
                <a:solidFill>
                  <a:schemeClr val="dk1"/>
                </a:solidFill>
                <a:latin typeface="Arial"/>
                <a:ea typeface="Arial"/>
                <a:cs typeface="Arial"/>
                <a:sym typeface="Arial"/>
              </a:rPr>
              <a:t>This strategy finds nodes that are underutilized and evicts Pods from other over utilized nodes, hoping these Pods will be placed on the underutilized nodes, leading to better spread and use of resources </a:t>
            </a:r>
            <a:endParaRPr sz="900">
              <a:solidFill>
                <a:schemeClr val="dk1"/>
              </a:solidFill>
              <a:latin typeface="Arial"/>
              <a:ea typeface="Arial"/>
              <a:cs typeface="Arial"/>
              <a:sym typeface="Arial"/>
            </a:endParaRPr>
          </a:p>
          <a:p>
            <a:pPr indent="-285750" lvl="0" marL="457200" rtl="0" algn="l">
              <a:lnSpc>
                <a:spcPct val="100000"/>
              </a:lnSpc>
              <a:spcBef>
                <a:spcPts val="0"/>
              </a:spcBef>
              <a:spcAft>
                <a:spcPts val="0"/>
              </a:spcAft>
              <a:buClr>
                <a:schemeClr val="dk1"/>
              </a:buClr>
              <a:buSzPts val="900"/>
              <a:buFont typeface="Arial"/>
              <a:buChar char="❏"/>
            </a:pPr>
            <a:r>
              <a:rPr b="1" lang="en" sz="900">
                <a:solidFill>
                  <a:schemeClr val="dk1"/>
                </a:solidFill>
                <a:latin typeface="Arial"/>
                <a:ea typeface="Arial"/>
                <a:cs typeface="Arial"/>
                <a:sym typeface="Arial"/>
              </a:rPr>
              <a:t>RemovePodsViolatingInterPodAntiAffinity</a:t>
            </a:r>
            <a:endParaRPr b="1" sz="9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lang="en" sz="900">
                <a:solidFill>
                  <a:schemeClr val="dk1"/>
                </a:solidFill>
                <a:latin typeface="Arial"/>
                <a:ea typeface="Arial"/>
                <a:cs typeface="Arial"/>
                <a:sym typeface="Arial"/>
              </a:rPr>
              <a:t>This strategy evicts Pods violating interpod antiaffinity rules, which could happen when the antiaffinity rules are added after the Pods have been placed on the nodes.</a:t>
            </a:r>
            <a:endParaRPr sz="1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(Descheduler)</a:t>
            </a:r>
            <a:endParaRPr/>
          </a:p>
        </p:txBody>
      </p:sp>
      <p:sp>
        <p:nvSpPr>
          <p:cNvPr id="305" name="Google Shape;305;p41"/>
          <p:cNvSpPr txBox="1"/>
          <p:nvPr>
            <p:ph idx="1" type="body"/>
          </p:nvPr>
        </p:nvSpPr>
        <p:spPr>
          <a:xfrm>
            <a:off x="311700" y="1152475"/>
            <a:ext cx="2988600" cy="1703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solidFill>
                  <a:srgbClr val="24292F"/>
                </a:solidFill>
                <a:latin typeface="Courier New"/>
                <a:ea typeface="Courier New"/>
                <a:cs typeface="Courier New"/>
                <a:sym typeface="Courier New"/>
              </a:rPr>
              <a:t>apiVersion: "descheduler/v1alpha1"</a:t>
            </a:r>
            <a:endParaRPr sz="1000">
              <a:solidFill>
                <a:srgbClr val="24292F"/>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rgbClr val="24292F"/>
                </a:solidFill>
                <a:latin typeface="Courier New"/>
                <a:ea typeface="Courier New"/>
                <a:cs typeface="Courier New"/>
                <a:sym typeface="Courier New"/>
              </a:rPr>
              <a:t>kind: "DeschedulerPolicy"</a:t>
            </a:r>
            <a:endParaRPr sz="1000">
              <a:solidFill>
                <a:srgbClr val="24292F"/>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rgbClr val="24292F"/>
                </a:solidFill>
                <a:latin typeface="Courier New"/>
                <a:ea typeface="Courier New"/>
                <a:cs typeface="Courier New"/>
                <a:sym typeface="Courier New"/>
              </a:rPr>
              <a:t>strategies:</a:t>
            </a:r>
            <a:endParaRPr sz="1000">
              <a:solidFill>
                <a:srgbClr val="24292F"/>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rgbClr val="24292F"/>
                </a:solidFill>
                <a:latin typeface="Courier New"/>
                <a:ea typeface="Courier New"/>
                <a:cs typeface="Courier New"/>
                <a:sym typeface="Courier New"/>
              </a:rPr>
              <a:t>  "RemoveDuplicates":</a:t>
            </a:r>
            <a:endParaRPr sz="1000">
              <a:solidFill>
                <a:srgbClr val="24292F"/>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rgbClr val="24292F"/>
                </a:solidFill>
                <a:latin typeface="Courier New"/>
                <a:ea typeface="Courier New"/>
                <a:cs typeface="Courier New"/>
                <a:sym typeface="Courier New"/>
              </a:rPr>
              <a:t>     enabled: true</a:t>
            </a:r>
            <a:endParaRPr sz="1000">
              <a:solidFill>
                <a:srgbClr val="24292F"/>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rgbClr val="24292F"/>
                </a:solidFill>
                <a:latin typeface="Courier New"/>
                <a:ea typeface="Courier New"/>
                <a:cs typeface="Courier New"/>
                <a:sym typeface="Courier New"/>
              </a:rPr>
              <a:t>     params:</a:t>
            </a:r>
            <a:endParaRPr sz="1000">
              <a:solidFill>
                <a:srgbClr val="24292F"/>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rgbClr val="24292F"/>
                </a:solidFill>
                <a:latin typeface="Courier New"/>
                <a:ea typeface="Courier New"/>
                <a:cs typeface="Courier New"/>
                <a:sym typeface="Courier New"/>
              </a:rPr>
              <a:t>       removeDuplicates:</a:t>
            </a:r>
            <a:endParaRPr sz="1000">
              <a:solidFill>
                <a:srgbClr val="24292F"/>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00">
                <a:solidFill>
                  <a:srgbClr val="24292F"/>
                </a:solidFill>
                <a:latin typeface="Courier New"/>
                <a:ea typeface="Courier New"/>
                <a:cs typeface="Courier New"/>
                <a:sym typeface="Courier New"/>
              </a:rPr>
              <a:t>         excludeOwnerKinds:</a:t>
            </a:r>
            <a:endParaRPr sz="1000">
              <a:solidFill>
                <a:srgbClr val="24292F"/>
              </a:solidFill>
              <a:latin typeface="Courier New"/>
              <a:ea typeface="Courier New"/>
              <a:cs typeface="Courier New"/>
              <a:sym typeface="Courier New"/>
            </a:endParaRPr>
          </a:p>
          <a:p>
            <a:pPr indent="0" lvl="0" marL="152400" marR="152400" rtl="0" algn="l">
              <a:lnSpc>
                <a:spcPct val="100000"/>
              </a:lnSpc>
              <a:spcBef>
                <a:spcPts val="0"/>
              </a:spcBef>
              <a:spcAft>
                <a:spcPts val="0"/>
              </a:spcAft>
              <a:buClr>
                <a:schemeClr val="dk1"/>
              </a:buClr>
              <a:buSzPts val="1100"/>
              <a:buFont typeface="Arial"/>
              <a:buNone/>
            </a:pPr>
            <a:r>
              <a:rPr lang="en" sz="1000">
                <a:solidFill>
                  <a:srgbClr val="24292F"/>
                </a:solidFill>
                <a:latin typeface="Courier New"/>
                <a:ea typeface="Courier New"/>
                <a:cs typeface="Courier New"/>
                <a:sym typeface="Courier New"/>
              </a:rPr>
              <a:t>         - "ReplicaSet"</a:t>
            </a:r>
            <a:endParaRPr sz="1000">
              <a:solidFill>
                <a:srgbClr val="24292F"/>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Structural Patterns</a:t>
            </a:r>
            <a:endParaRPr/>
          </a:p>
        </p:txBody>
      </p:sp>
      <p:sp>
        <p:nvSpPr>
          <p:cNvPr id="311" name="Google Shape;311;p42"/>
          <p:cNvSpPr txBox="1"/>
          <p:nvPr/>
        </p:nvSpPr>
        <p:spPr>
          <a:xfrm>
            <a:off x="311700" y="1017725"/>
            <a:ext cx="4292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333333"/>
                </a:solidFill>
              </a:rPr>
              <a:t>The patterns in this category are focused on structuring and organizing containers in a Pod to satisfy different use cases. The forces that affect containers in the same Pods result in these patterns.</a:t>
            </a:r>
            <a:endParaRPr sz="1300"/>
          </a:p>
        </p:txBody>
      </p:sp>
      <p:pic>
        <p:nvPicPr>
          <p:cNvPr id="312" name="Google Shape;312;p42"/>
          <p:cNvPicPr preferRelativeResize="0"/>
          <p:nvPr/>
        </p:nvPicPr>
        <p:blipFill>
          <a:blip r:embed="rId3">
            <a:alphaModFix/>
          </a:blip>
          <a:stretch>
            <a:fillRect/>
          </a:stretch>
        </p:blipFill>
        <p:spPr>
          <a:xfrm>
            <a:off x="5218475" y="572050"/>
            <a:ext cx="2344022" cy="3820976"/>
          </a:xfrm>
          <a:prstGeom prst="rect">
            <a:avLst/>
          </a:prstGeom>
          <a:noFill/>
          <a:ln>
            <a:noFill/>
          </a:ln>
        </p:spPr>
      </p:pic>
      <p:sp>
        <p:nvSpPr>
          <p:cNvPr id="313" name="Google Shape;313;p42"/>
          <p:cNvSpPr txBox="1"/>
          <p:nvPr/>
        </p:nvSpPr>
        <p:spPr>
          <a:xfrm>
            <a:off x="5390725" y="4393025"/>
            <a:ext cx="2272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latin typeface="Roboto"/>
                <a:ea typeface="Roboto"/>
                <a:cs typeface="Roboto"/>
                <a:sym typeface="Roboto"/>
              </a:rPr>
              <a:t>Examples of Structural Patterns</a:t>
            </a:r>
            <a:endParaRPr i="1" sz="800">
              <a:latin typeface="Roboto"/>
              <a:ea typeface="Roboto"/>
              <a:cs typeface="Roboto"/>
              <a:sym typeface="Roboto"/>
            </a:endParaRPr>
          </a:p>
        </p:txBody>
      </p:sp>
      <p:sp>
        <p:nvSpPr>
          <p:cNvPr id="314" name="Google Shape;314;p42"/>
          <p:cNvSpPr txBox="1"/>
          <p:nvPr/>
        </p:nvSpPr>
        <p:spPr>
          <a:xfrm>
            <a:off x="444425" y="2156100"/>
            <a:ext cx="3000000" cy="831300"/>
          </a:xfrm>
          <a:prstGeom prst="rect">
            <a:avLst/>
          </a:prstGeom>
          <a:noFill/>
          <a:ln>
            <a:noFill/>
          </a:ln>
        </p:spPr>
        <p:txBody>
          <a:bodyPr anchorCtr="0" anchor="t" bIns="91425" lIns="91425" spcFirstLastPara="1" rIns="91425" wrap="square" tIns="91425">
            <a:spAutoFit/>
          </a:bodyPr>
          <a:lstStyle/>
          <a:p>
            <a:pPr indent="-295275" lvl="0" marL="457200" rtl="0" algn="l">
              <a:spcBef>
                <a:spcPts val="0"/>
              </a:spcBef>
              <a:spcAft>
                <a:spcPts val="0"/>
              </a:spcAft>
              <a:buClr>
                <a:srgbClr val="0000FF"/>
              </a:buClr>
              <a:buSzPts val="1050"/>
              <a:buFont typeface="Cambria"/>
              <a:buChar char="❏"/>
            </a:pPr>
            <a:r>
              <a:rPr lang="en" sz="1050">
                <a:solidFill>
                  <a:schemeClr val="dk1"/>
                </a:solidFill>
                <a:latin typeface="Cambria"/>
                <a:ea typeface="Cambria"/>
                <a:cs typeface="Cambria"/>
                <a:sym typeface="Cambria"/>
              </a:rPr>
              <a:t>Init container</a:t>
            </a:r>
            <a:endParaRPr sz="1050">
              <a:solidFill>
                <a:schemeClr val="dk1"/>
              </a:solidFill>
              <a:latin typeface="Cambria"/>
              <a:ea typeface="Cambria"/>
              <a:cs typeface="Cambria"/>
              <a:sym typeface="Cambria"/>
            </a:endParaRPr>
          </a:p>
          <a:p>
            <a:pPr indent="-295275" lvl="0" marL="457200" rtl="0" algn="l">
              <a:spcBef>
                <a:spcPts val="0"/>
              </a:spcBef>
              <a:spcAft>
                <a:spcPts val="0"/>
              </a:spcAft>
              <a:buClr>
                <a:srgbClr val="0000FF"/>
              </a:buClr>
              <a:buSzPts val="1050"/>
              <a:buFont typeface="Cambria"/>
              <a:buChar char="❏"/>
            </a:pPr>
            <a:r>
              <a:rPr lang="en" sz="1050">
                <a:solidFill>
                  <a:schemeClr val="dk1"/>
                </a:solidFill>
                <a:latin typeface="Cambria"/>
                <a:ea typeface="Cambria"/>
                <a:cs typeface="Cambria"/>
                <a:sym typeface="Cambria"/>
              </a:rPr>
              <a:t>Sidecar</a:t>
            </a:r>
            <a:endParaRPr sz="1050">
              <a:solidFill>
                <a:schemeClr val="dk1"/>
              </a:solidFill>
              <a:latin typeface="Cambria"/>
              <a:ea typeface="Cambria"/>
              <a:cs typeface="Cambria"/>
              <a:sym typeface="Cambria"/>
            </a:endParaRPr>
          </a:p>
          <a:p>
            <a:pPr indent="-295275" lvl="0" marL="457200" rtl="0" algn="l">
              <a:spcBef>
                <a:spcPts val="0"/>
              </a:spcBef>
              <a:spcAft>
                <a:spcPts val="0"/>
              </a:spcAft>
              <a:buClr>
                <a:srgbClr val="0000FF"/>
              </a:buClr>
              <a:buSzPts val="1050"/>
              <a:buFont typeface="Cambria"/>
              <a:buChar char="❏"/>
            </a:pPr>
            <a:r>
              <a:rPr lang="en" sz="1050">
                <a:solidFill>
                  <a:schemeClr val="dk1"/>
                </a:solidFill>
                <a:latin typeface="Cambria"/>
                <a:ea typeface="Cambria"/>
                <a:cs typeface="Cambria"/>
                <a:sym typeface="Cambria"/>
              </a:rPr>
              <a:t>Adapter</a:t>
            </a:r>
            <a:endParaRPr sz="1050">
              <a:solidFill>
                <a:schemeClr val="dk1"/>
              </a:solidFill>
              <a:latin typeface="Cambria"/>
              <a:ea typeface="Cambria"/>
              <a:cs typeface="Cambria"/>
              <a:sym typeface="Cambria"/>
            </a:endParaRPr>
          </a:p>
          <a:p>
            <a:pPr indent="-295275" lvl="0" marL="457200" rtl="0" algn="l">
              <a:spcBef>
                <a:spcPts val="0"/>
              </a:spcBef>
              <a:spcAft>
                <a:spcPts val="0"/>
              </a:spcAft>
              <a:buClr>
                <a:srgbClr val="0000FF"/>
              </a:buClr>
              <a:buSzPts val="1050"/>
              <a:buFont typeface="Cambria"/>
              <a:buChar char="❏"/>
            </a:pPr>
            <a:r>
              <a:rPr lang="en" sz="1050">
                <a:solidFill>
                  <a:schemeClr val="dk1"/>
                </a:solidFill>
                <a:latin typeface="Cambria"/>
                <a:ea typeface="Cambria"/>
                <a:cs typeface="Cambria"/>
                <a:sym typeface="Cambria"/>
              </a:rPr>
              <a:t>Ambassador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3"/>
          <p:cNvSpPr txBox="1"/>
          <p:nvPr/>
        </p:nvSpPr>
        <p:spPr>
          <a:xfrm>
            <a:off x="168600" y="195725"/>
            <a:ext cx="5353800" cy="6156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sz="2800">
                <a:solidFill>
                  <a:schemeClr val="dk2"/>
                </a:solidFill>
                <a:latin typeface="Roboto Medium"/>
                <a:ea typeface="Roboto Medium"/>
                <a:cs typeface="Roboto Medium"/>
                <a:sym typeface="Roboto Medium"/>
              </a:rPr>
              <a:t>Prerequisite: Multi</a:t>
            </a:r>
            <a:r>
              <a:rPr lang="en" sz="1700">
                <a:solidFill>
                  <a:srgbClr val="222222"/>
                </a:solidFill>
                <a:highlight>
                  <a:srgbClr val="FFFFFF"/>
                </a:highlight>
                <a:latin typeface="Roboto"/>
                <a:ea typeface="Roboto"/>
                <a:cs typeface="Roboto"/>
                <a:sym typeface="Roboto"/>
              </a:rPr>
              <a:t> </a:t>
            </a:r>
            <a:r>
              <a:rPr lang="en" sz="2800">
                <a:solidFill>
                  <a:schemeClr val="dk2"/>
                </a:solidFill>
                <a:latin typeface="Roboto Medium"/>
                <a:ea typeface="Roboto Medium"/>
                <a:cs typeface="Roboto Medium"/>
                <a:sym typeface="Roboto Medium"/>
              </a:rPr>
              <a:t>containers</a:t>
            </a:r>
            <a:endParaRPr sz="1700">
              <a:solidFill>
                <a:srgbClr val="222222"/>
              </a:solidFill>
              <a:highlight>
                <a:srgbClr val="FFFFFF"/>
              </a:highlight>
              <a:latin typeface="Roboto"/>
              <a:ea typeface="Roboto"/>
              <a:cs typeface="Roboto"/>
              <a:sym typeface="Roboto"/>
            </a:endParaRPr>
          </a:p>
        </p:txBody>
      </p:sp>
      <p:sp>
        <p:nvSpPr>
          <p:cNvPr id="320" name="Google Shape;320;p43"/>
          <p:cNvSpPr txBox="1"/>
          <p:nvPr/>
        </p:nvSpPr>
        <p:spPr>
          <a:xfrm>
            <a:off x="77500" y="697100"/>
            <a:ext cx="6707700" cy="418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rgbClr val="222222"/>
                </a:solidFill>
                <a:highlight>
                  <a:srgbClr val="FFFFFF"/>
                </a:highlight>
              </a:rPr>
              <a:t>A Pod can encapsulate an application composed of multiple co-located containers that are tightly coupled and need to share resources. These co-located containers form a single cohesive unit of service—for example, </a:t>
            </a:r>
            <a:r>
              <a:rPr b="1" lang="en" sz="1000">
                <a:solidFill>
                  <a:srgbClr val="222222"/>
                </a:solidFill>
                <a:highlight>
                  <a:srgbClr val="FFFFFF"/>
                </a:highlight>
              </a:rPr>
              <a:t>one container serving data stored in a shared volume to the public, while a separate </a:t>
            </a:r>
            <a:r>
              <a:rPr b="1" i="1" lang="en" sz="1000">
                <a:solidFill>
                  <a:srgbClr val="222222"/>
                </a:solidFill>
                <a:highlight>
                  <a:srgbClr val="FFFFFF"/>
                </a:highlight>
              </a:rPr>
              <a:t>sidecar</a:t>
            </a:r>
            <a:r>
              <a:rPr b="1" lang="en" sz="1000">
                <a:solidFill>
                  <a:srgbClr val="222222"/>
                </a:solidFill>
                <a:highlight>
                  <a:srgbClr val="FFFFFF"/>
                </a:highlight>
              </a:rPr>
              <a:t> container refreshes or updates those files</a:t>
            </a:r>
            <a:r>
              <a:rPr lang="en" sz="1000">
                <a:solidFill>
                  <a:srgbClr val="222222"/>
                </a:solidFill>
                <a:highlight>
                  <a:srgbClr val="FFFFFF"/>
                </a:highlight>
              </a:rPr>
              <a:t>. The Pod wraps these containers, storage resources, and an ephemeral network identity together as a single unit.</a:t>
            </a:r>
            <a:endParaRPr sz="1000">
              <a:solidFill>
                <a:schemeClr val="dk1"/>
              </a:solidFill>
              <a:highlight>
                <a:srgbClr val="FFFFFF"/>
              </a:highlight>
            </a:endParaRPr>
          </a:p>
          <a:p>
            <a:pPr indent="0" lvl="0" marL="0" rtl="0" algn="l">
              <a:lnSpc>
                <a:spcPct val="115000"/>
              </a:lnSpc>
              <a:spcBef>
                <a:spcPts val="1000"/>
              </a:spcBef>
              <a:spcAft>
                <a:spcPts val="0"/>
              </a:spcAft>
              <a:buNone/>
            </a:pPr>
            <a:r>
              <a:rPr lang="en" sz="1000">
                <a:solidFill>
                  <a:schemeClr val="dk1"/>
                </a:solidFill>
                <a:highlight>
                  <a:srgbClr val="FFFFFF"/>
                </a:highlight>
              </a:rPr>
              <a:t>Containers in a Pod runs on a "logical host": they use the same network namespace (same IP address and port space), IPC namespace and, optionally, they can use shared volumes. Therefore, these containers can efficiently communicate, ensuring data locality. Also, Pods allow managing several tightly coupled application containers as a single unit.</a:t>
            </a:r>
            <a:endParaRPr sz="1000">
              <a:solidFill>
                <a:schemeClr val="dk1"/>
              </a:solidFill>
              <a:highlight>
                <a:srgbClr val="FFFFFF"/>
              </a:highlight>
            </a:endParaRPr>
          </a:p>
          <a:p>
            <a:pPr indent="0" lvl="0" marL="0" rtl="0" algn="l">
              <a:lnSpc>
                <a:spcPct val="160000"/>
              </a:lnSpc>
              <a:spcBef>
                <a:spcPts val="1000"/>
              </a:spcBef>
              <a:spcAft>
                <a:spcPts val="0"/>
              </a:spcAft>
              <a:buNone/>
            </a:pPr>
            <a:r>
              <a:rPr b="1" lang="en" sz="1000">
                <a:solidFill>
                  <a:schemeClr val="dk1"/>
                </a:solidFill>
                <a:highlight>
                  <a:srgbClr val="FFFFFF"/>
                </a:highlight>
              </a:rPr>
              <a:t>Use cases:</a:t>
            </a:r>
            <a:endParaRPr b="1" sz="1000">
              <a:solidFill>
                <a:schemeClr val="dk1"/>
              </a:solidFill>
              <a:highlight>
                <a:srgbClr val="FFFFFF"/>
              </a:highlight>
            </a:endParaRPr>
          </a:p>
          <a:p>
            <a:pPr indent="0" lvl="0" marL="0" rtl="0" algn="l">
              <a:lnSpc>
                <a:spcPct val="160000"/>
              </a:lnSpc>
              <a:spcBef>
                <a:spcPts val="1000"/>
              </a:spcBef>
              <a:spcAft>
                <a:spcPts val="0"/>
              </a:spcAft>
              <a:buNone/>
            </a:pPr>
            <a:r>
              <a:rPr lang="en" sz="1000">
                <a:solidFill>
                  <a:schemeClr val="dk1"/>
                </a:solidFill>
                <a:highlight>
                  <a:srgbClr val="FFFFFF"/>
                </a:highlight>
              </a:rPr>
              <a:t>The primary purpose of a multi-container Pod is to support co-located, co-managed helper processes for a main program. There are some general patterns of using helper processes in Pods:</a:t>
            </a:r>
            <a:endParaRPr sz="1000">
              <a:solidFill>
                <a:schemeClr val="dk1"/>
              </a:solidFill>
              <a:highlight>
                <a:srgbClr val="FFFFFF"/>
              </a:highlight>
            </a:endParaRPr>
          </a:p>
          <a:p>
            <a:pPr indent="0" lvl="0" marL="0" rtl="0" algn="l">
              <a:lnSpc>
                <a:spcPct val="160000"/>
              </a:lnSpc>
              <a:spcBef>
                <a:spcPts val="1000"/>
              </a:spcBef>
              <a:spcAft>
                <a:spcPts val="0"/>
              </a:spcAft>
              <a:buNone/>
            </a:pPr>
            <a:r>
              <a:rPr b="1" lang="en" sz="1000">
                <a:solidFill>
                  <a:schemeClr val="dk1"/>
                </a:solidFill>
                <a:highlight>
                  <a:srgbClr val="FFFFFF"/>
                </a:highlight>
              </a:rPr>
              <a:t>Sidecar containers</a:t>
            </a:r>
            <a:r>
              <a:rPr lang="en" sz="1000">
                <a:solidFill>
                  <a:schemeClr val="dk1"/>
                </a:solidFill>
                <a:highlight>
                  <a:srgbClr val="FFFFFF"/>
                </a:highlight>
              </a:rPr>
              <a:t> "help" the main container. For example, log or data change watchers, monitoring adapters, and so on.</a:t>
            </a:r>
            <a:endParaRPr sz="1000">
              <a:solidFill>
                <a:schemeClr val="dk1"/>
              </a:solidFill>
              <a:highlight>
                <a:srgbClr val="FFFFFF"/>
              </a:highlight>
            </a:endParaRPr>
          </a:p>
          <a:p>
            <a:pPr indent="0" lvl="0" marL="0" rtl="0" algn="l">
              <a:lnSpc>
                <a:spcPct val="160000"/>
              </a:lnSpc>
              <a:spcBef>
                <a:spcPts val="1000"/>
              </a:spcBef>
              <a:spcAft>
                <a:spcPts val="1000"/>
              </a:spcAft>
              <a:buNone/>
            </a:pPr>
            <a:r>
              <a:rPr b="1" lang="en" sz="1000">
                <a:solidFill>
                  <a:schemeClr val="dk1"/>
                </a:solidFill>
                <a:highlight>
                  <a:srgbClr val="FFFFFF"/>
                </a:highlight>
              </a:rPr>
              <a:t>Proxies, bridges, adapters</a:t>
            </a:r>
            <a:r>
              <a:rPr lang="en" sz="1000">
                <a:solidFill>
                  <a:schemeClr val="dk1"/>
                </a:solidFill>
                <a:highlight>
                  <a:srgbClr val="FFFFFF"/>
                </a:highlight>
              </a:rPr>
              <a:t> connect the main container with the external world. For example, Apache HTTP server or nginx can serve static files and act as a reverse proxy to a web application in the main container to log and limit HTTP request.</a:t>
            </a:r>
            <a:endParaRPr sz="1000">
              <a:solidFill>
                <a:schemeClr val="dk1"/>
              </a:solidFill>
              <a:highlight>
                <a:srgbClr val="FFFFFF"/>
              </a:highlight>
            </a:endParaRPr>
          </a:p>
        </p:txBody>
      </p:sp>
      <p:pic>
        <p:nvPicPr>
          <p:cNvPr id="321" name="Google Shape;321;p43"/>
          <p:cNvPicPr preferRelativeResize="0"/>
          <p:nvPr/>
        </p:nvPicPr>
        <p:blipFill>
          <a:blip r:embed="rId3">
            <a:alphaModFix/>
          </a:blip>
          <a:stretch>
            <a:fillRect/>
          </a:stretch>
        </p:blipFill>
        <p:spPr>
          <a:xfrm>
            <a:off x="7378592" y="2479175"/>
            <a:ext cx="1666758" cy="2593700"/>
          </a:xfrm>
          <a:prstGeom prst="rect">
            <a:avLst/>
          </a:prstGeom>
          <a:noFill/>
          <a:ln>
            <a:noFill/>
          </a:ln>
        </p:spPr>
      </p:pic>
      <p:pic>
        <p:nvPicPr>
          <p:cNvPr id="322" name="Google Shape;322;p43"/>
          <p:cNvPicPr preferRelativeResize="0"/>
          <p:nvPr/>
        </p:nvPicPr>
        <p:blipFill>
          <a:blip r:embed="rId4">
            <a:alphaModFix/>
          </a:blip>
          <a:stretch>
            <a:fillRect/>
          </a:stretch>
        </p:blipFill>
        <p:spPr>
          <a:xfrm>
            <a:off x="7013800" y="304800"/>
            <a:ext cx="2017725" cy="2146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44"/>
          <p:cNvPicPr preferRelativeResize="0"/>
          <p:nvPr/>
        </p:nvPicPr>
        <p:blipFill>
          <a:blip r:embed="rId3">
            <a:alphaModFix/>
          </a:blip>
          <a:stretch>
            <a:fillRect/>
          </a:stretch>
        </p:blipFill>
        <p:spPr>
          <a:xfrm>
            <a:off x="5074925" y="3307125"/>
            <a:ext cx="2559457" cy="1917125"/>
          </a:xfrm>
          <a:prstGeom prst="rect">
            <a:avLst/>
          </a:prstGeom>
          <a:noFill/>
          <a:ln>
            <a:noFill/>
          </a:ln>
        </p:spPr>
      </p:pic>
      <p:sp>
        <p:nvSpPr>
          <p:cNvPr id="328" name="Google Shape;328;p44"/>
          <p:cNvSpPr txBox="1"/>
          <p:nvPr/>
        </p:nvSpPr>
        <p:spPr>
          <a:xfrm>
            <a:off x="110300" y="283150"/>
            <a:ext cx="5994900" cy="6156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sz="2800">
                <a:solidFill>
                  <a:schemeClr val="dk2"/>
                </a:solidFill>
                <a:latin typeface="Roboto Medium"/>
                <a:ea typeface="Roboto Medium"/>
                <a:cs typeface="Roboto Medium"/>
                <a:sym typeface="Roboto Medium"/>
              </a:rPr>
              <a:t>Prerequisite: </a:t>
            </a:r>
            <a:r>
              <a:rPr lang="en" sz="2800">
                <a:solidFill>
                  <a:schemeClr val="dk2"/>
                </a:solidFill>
                <a:latin typeface="Roboto Medium"/>
                <a:ea typeface="Roboto Medium"/>
                <a:cs typeface="Roboto Medium"/>
                <a:sym typeface="Roboto Medium"/>
              </a:rPr>
              <a:t>Multi containers</a:t>
            </a:r>
            <a:endParaRPr sz="2800">
              <a:solidFill>
                <a:schemeClr val="dk2"/>
              </a:solidFill>
              <a:latin typeface="Roboto Medium"/>
              <a:ea typeface="Roboto Medium"/>
              <a:cs typeface="Roboto Medium"/>
              <a:sym typeface="Roboto Medium"/>
            </a:endParaRPr>
          </a:p>
        </p:txBody>
      </p:sp>
      <p:sp>
        <p:nvSpPr>
          <p:cNvPr id="329" name="Google Shape;329;p44"/>
          <p:cNvSpPr txBox="1"/>
          <p:nvPr/>
        </p:nvSpPr>
        <p:spPr>
          <a:xfrm>
            <a:off x="77500" y="697100"/>
            <a:ext cx="6157800" cy="4038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 sz="1300">
                <a:solidFill>
                  <a:srgbClr val="0B5394"/>
                </a:solidFill>
                <a:highlight>
                  <a:srgbClr val="FFFFFF"/>
                </a:highlight>
                <a:uFill>
                  <a:noFill/>
                </a:uFill>
                <a:latin typeface="Times New Roman"/>
                <a:ea typeface="Times New Roman"/>
                <a:cs typeface="Times New Roman"/>
                <a:sym typeface="Times New Roman"/>
                <a:hlinkClick r:id="rId4">
                  <a:extLst>
                    <a:ext uri="{A12FA001-AC4F-418D-AE19-62706E023703}">
                      <ahyp:hlinkClr val="tx"/>
                    </a:ext>
                  </a:extLst>
                </a:hlinkClick>
              </a:rPr>
              <a:t>Communication Between Containers in a Po</a:t>
            </a:r>
            <a:r>
              <a:rPr b="1" lang="en" sz="1300">
                <a:solidFill>
                  <a:srgbClr val="0B5394"/>
                </a:solidFill>
                <a:highlight>
                  <a:srgbClr val="FFFFFF"/>
                </a:highlight>
                <a:latin typeface="Times New Roman"/>
                <a:ea typeface="Times New Roman"/>
                <a:cs typeface="Times New Roman"/>
                <a:sym typeface="Times New Roman"/>
              </a:rPr>
              <a:t>d: </a:t>
            </a:r>
            <a:endParaRPr b="1" sz="1300">
              <a:solidFill>
                <a:srgbClr val="0B5394"/>
              </a:solidFill>
              <a:highlight>
                <a:srgbClr val="FFFFFF"/>
              </a:highlight>
              <a:latin typeface="Times New Roman"/>
              <a:ea typeface="Times New Roman"/>
              <a:cs typeface="Times New Roman"/>
              <a:sym typeface="Times New Roman"/>
            </a:endParaRPr>
          </a:p>
          <a:p>
            <a:pPr indent="0" lvl="0" marL="0" rtl="0" algn="l">
              <a:lnSpc>
                <a:spcPct val="120000"/>
              </a:lnSpc>
              <a:spcBef>
                <a:spcPts val="0"/>
              </a:spcBef>
              <a:spcAft>
                <a:spcPts val="0"/>
              </a:spcAft>
              <a:buNone/>
            </a:pPr>
            <a:r>
              <a:t/>
            </a:r>
            <a:endParaRPr b="1" sz="1100">
              <a:solidFill>
                <a:schemeClr val="dk1"/>
              </a:solidFill>
              <a:highlight>
                <a:srgbClr val="FFFFFF"/>
              </a:highlight>
              <a:latin typeface="Times New Roman"/>
              <a:ea typeface="Times New Roman"/>
              <a:cs typeface="Times New Roman"/>
              <a:sym typeface="Times New Roman"/>
            </a:endParaRPr>
          </a:p>
          <a:p>
            <a:pPr indent="0" lvl="0" marL="0" rtl="0" algn="l">
              <a:lnSpc>
                <a:spcPct val="120000"/>
              </a:lnSpc>
              <a:spcBef>
                <a:spcPts val="0"/>
              </a:spcBef>
              <a:spcAft>
                <a:spcPts val="0"/>
              </a:spcAft>
              <a:buNone/>
            </a:pPr>
            <a:r>
              <a:rPr b="1" lang="en" sz="1100">
                <a:solidFill>
                  <a:schemeClr val="dk1"/>
                </a:solidFill>
                <a:highlight>
                  <a:srgbClr val="FFFFFF"/>
                </a:highlight>
                <a:latin typeface="Times New Roman"/>
                <a:ea typeface="Times New Roman"/>
                <a:cs typeface="Times New Roman"/>
                <a:sym typeface="Times New Roman"/>
              </a:rPr>
              <a:t>Shared volumes: I</a:t>
            </a:r>
            <a:r>
              <a:rPr lang="en" sz="1100">
                <a:solidFill>
                  <a:schemeClr val="dk1"/>
                </a:solidFill>
                <a:highlight>
                  <a:srgbClr val="FFFFFF"/>
                </a:highlight>
                <a:latin typeface="Times New Roman"/>
                <a:ea typeface="Times New Roman"/>
                <a:cs typeface="Times New Roman"/>
                <a:sym typeface="Times New Roman"/>
              </a:rPr>
              <a:t>n Kubernetes, you can use a shared Kubernetes Volume as a simple and efficient way to share data between containers in a Pod. For most cases, it is sufficient to use a directory on the host that is shared with all containers within a Pod.</a:t>
            </a:r>
            <a:endParaRPr sz="1100">
              <a:solidFill>
                <a:schemeClr val="dk1"/>
              </a:solidFill>
              <a:highlight>
                <a:srgbClr val="FFFFFF"/>
              </a:highlight>
              <a:latin typeface="Times New Roman"/>
              <a:ea typeface="Times New Roman"/>
              <a:cs typeface="Times New Roman"/>
              <a:sym typeface="Times New Roman"/>
            </a:endParaRPr>
          </a:p>
          <a:p>
            <a:pPr indent="0" lvl="0" marL="0" rtl="0" algn="l">
              <a:lnSpc>
                <a:spcPct val="120000"/>
              </a:lnSpc>
              <a:spcBef>
                <a:spcPts val="0"/>
              </a:spcBef>
              <a:spcAft>
                <a:spcPts val="0"/>
              </a:spcAft>
              <a:buNone/>
            </a:pPr>
            <a:r>
              <a:t/>
            </a:r>
            <a:endParaRPr b="1" sz="1100">
              <a:solidFill>
                <a:schemeClr val="dk1"/>
              </a:solidFill>
              <a:highlight>
                <a:srgbClr val="FFFFFF"/>
              </a:highlight>
              <a:latin typeface="Times New Roman"/>
              <a:ea typeface="Times New Roman"/>
              <a:cs typeface="Times New Roman"/>
              <a:sym typeface="Times New Roman"/>
            </a:endParaRPr>
          </a:p>
          <a:p>
            <a:pPr indent="0" lvl="0" marL="0" rtl="0" algn="l">
              <a:lnSpc>
                <a:spcPct val="120000"/>
              </a:lnSpc>
              <a:spcBef>
                <a:spcPts val="0"/>
              </a:spcBef>
              <a:spcAft>
                <a:spcPts val="0"/>
              </a:spcAft>
              <a:buNone/>
            </a:pPr>
            <a:r>
              <a:rPr b="1" lang="en" sz="1100">
                <a:solidFill>
                  <a:schemeClr val="dk1"/>
                </a:solidFill>
                <a:highlight>
                  <a:srgbClr val="FFFFFF"/>
                </a:highlight>
                <a:latin typeface="Times New Roman"/>
                <a:ea typeface="Times New Roman"/>
                <a:cs typeface="Times New Roman"/>
                <a:sym typeface="Times New Roman"/>
              </a:rPr>
              <a:t>IPC: </a:t>
            </a:r>
            <a:r>
              <a:rPr lang="en" sz="1100">
                <a:solidFill>
                  <a:schemeClr val="dk1"/>
                </a:solidFill>
                <a:highlight>
                  <a:srgbClr val="FFFFFF"/>
                </a:highlight>
                <a:latin typeface="Times New Roman"/>
                <a:ea typeface="Times New Roman"/>
                <a:cs typeface="Times New Roman"/>
                <a:sym typeface="Times New Roman"/>
              </a:rPr>
              <a:t>Containers in a Pod share the same IPC namespace and they can also communicate with each other using standard inter-process communications like SystemV semaphores or POSIX shared memory.</a:t>
            </a:r>
            <a:endParaRPr sz="1100">
              <a:solidFill>
                <a:schemeClr val="dk1"/>
              </a:solidFill>
              <a:highlight>
                <a:srgbClr val="FFFFFF"/>
              </a:highlight>
              <a:latin typeface="Times New Roman"/>
              <a:ea typeface="Times New Roman"/>
              <a:cs typeface="Times New Roman"/>
              <a:sym typeface="Times New Roman"/>
            </a:endParaRPr>
          </a:p>
          <a:p>
            <a:pPr indent="0" lvl="0" marL="0" rtl="0" algn="l">
              <a:lnSpc>
                <a:spcPct val="120000"/>
              </a:lnSpc>
              <a:spcBef>
                <a:spcPts val="0"/>
              </a:spcBef>
              <a:spcAft>
                <a:spcPts val="0"/>
              </a:spcAft>
              <a:buNone/>
            </a:pPr>
            <a:r>
              <a:t/>
            </a:r>
            <a:endParaRPr b="1" sz="1100">
              <a:solidFill>
                <a:schemeClr val="dk1"/>
              </a:solidFill>
              <a:highlight>
                <a:srgbClr val="FFFFFF"/>
              </a:highlight>
              <a:latin typeface="Times New Roman"/>
              <a:ea typeface="Times New Roman"/>
              <a:cs typeface="Times New Roman"/>
              <a:sym typeface="Times New Roman"/>
            </a:endParaRPr>
          </a:p>
          <a:p>
            <a:pPr indent="0" lvl="0" marL="0" rtl="0" algn="l">
              <a:lnSpc>
                <a:spcPct val="120000"/>
              </a:lnSpc>
              <a:spcBef>
                <a:spcPts val="0"/>
              </a:spcBef>
              <a:spcAft>
                <a:spcPts val="0"/>
              </a:spcAft>
              <a:buNone/>
            </a:pPr>
            <a:r>
              <a:rPr b="1" lang="en" sz="1100">
                <a:solidFill>
                  <a:schemeClr val="dk1"/>
                </a:solidFill>
                <a:highlight>
                  <a:srgbClr val="FFFFFF"/>
                </a:highlight>
                <a:latin typeface="Times New Roman"/>
                <a:ea typeface="Times New Roman"/>
                <a:cs typeface="Times New Roman"/>
                <a:sym typeface="Times New Roman"/>
              </a:rPr>
              <a:t>Network: communicate </a:t>
            </a:r>
            <a:r>
              <a:rPr lang="en" sz="1100">
                <a:solidFill>
                  <a:schemeClr val="dk1"/>
                </a:solidFill>
                <a:highlight>
                  <a:srgbClr val="FFFFFF"/>
                </a:highlight>
                <a:latin typeface="Times New Roman"/>
                <a:ea typeface="Times New Roman"/>
                <a:cs typeface="Times New Roman"/>
                <a:sym typeface="Times New Roman"/>
              </a:rPr>
              <a:t> on localhost</a:t>
            </a:r>
            <a:endParaRPr sz="11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60000"/>
              </a:lnSpc>
              <a:spcBef>
                <a:spcPts val="0"/>
              </a:spcBef>
              <a:spcAft>
                <a:spcPts val="0"/>
              </a:spcAft>
              <a:buNone/>
            </a:pPr>
            <a:r>
              <a:rPr b="1" lang="en" sz="1300">
                <a:solidFill>
                  <a:srgbClr val="0B5394"/>
                </a:solidFill>
                <a:highlight>
                  <a:srgbClr val="FFFFFF"/>
                </a:highlight>
                <a:latin typeface="Times New Roman"/>
                <a:ea typeface="Times New Roman"/>
                <a:cs typeface="Times New Roman"/>
                <a:sym typeface="Times New Roman"/>
              </a:rPr>
              <a:t>Other features: </a:t>
            </a:r>
            <a:endParaRPr b="1" sz="1200">
              <a:solidFill>
                <a:srgbClr val="0B5394"/>
              </a:solidFill>
              <a:highlight>
                <a:srgbClr val="FFFFFF"/>
              </a:highlight>
              <a:latin typeface="Times New Roman"/>
              <a:ea typeface="Times New Roman"/>
              <a:cs typeface="Times New Roman"/>
              <a:sym typeface="Times New Roman"/>
            </a:endParaRPr>
          </a:p>
          <a:p>
            <a:pPr indent="0" lvl="0" marL="0" rtl="0" algn="l">
              <a:lnSpc>
                <a:spcPct val="160000"/>
              </a:lnSpc>
              <a:spcBef>
                <a:spcPts val="0"/>
              </a:spcBef>
              <a:spcAft>
                <a:spcPts val="0"/>
              </a:spcAft>
              <a:buNone/>
            </a:pPr>
            <a:r>
              <a:rPr b="1" lang="en" sz="1100">
                <a:solidFill>
                  <a:schemeClr val="dk1"/>
                </a:solidFill>
                <a:highlight>
                  <a:srgbClr val="FFFFFF"/>
                </a:highlight>
                <a:latin typeface="Times New Roman"/>
                <a:ea typeface="Times New Roman"/>
                <a:cs typeface="Times New Roman"/>
                <a:sym typeface="Times New Roman"/>
              </a:rPr>
              <a:t>Multiport for each container:</a:t>
            </a:r>
            <a:r>
              <a:rPr lang="en" sz="1100">
                <a:solidFill>
                  <a:schemeClr val="dk1"/>
                </a:solidFill>
                <a:highlight>
                  <a:srgbClr val="FFFFFF"/>
                </a:highlight>
                <a:latin typeface="Times New Roman"/>
                <a:ea typeface="Times New Roman"/>
                <a:cs typeface="Times New Roman"/>
                <a:sym typeface="Times New Roman"/>
              </a:rPr>
              <a:t> It’s quite common case when several containers in a Pod listen on different ports and you need to expose all this ports. You can use two services or one service with two exposed ports.</a:t>
            </a:r>
            <a:endParaRPr sz="1100">
              <a:solidFill>
                <a:schemeClr val="dk1"/>
              </a:solidFill>
              <a:highlight>
                <a:srgbClr val="FFFFFF"/>
              </a:highlight>
              <a:latin typeface="Times New Roman"/>
              <a:ea typeface="Times New Roman"/>
              <a:cs typeface="Times New Roman"/>
              <a:sym typeface="Times New Roman"/>
            </a:endParaRPr>
          </a:p>
          <a:p>
            <a:pPr indent="0" lvl="0" marL="0" rtl="0" algn="l">
              <a:lnSpc>
                <a:spcPct val="160000"/>
              </a:lnSpc>
              <a:spcBef>
                <a:spcPts val="0"/>
              </a:spcBef>
              <a:spcAft>
                <a:spcPts val="1500"/>
              </a:spcAft>
              <a:buNone/>
            </a:pPr>
            <a:r>
              <a:rPr b="1" lang="en" sz="1100">
                <a:solidFill>
                  <a:schemeClr val="dk1"/>
                </a:solidFill>
                <a:highlight>
                  <a:srgbClr val="FFFFFF"/>
                </a:highlight>
                <a:latin typeface="Times New Roman"/>
                <a:ea typeface="Times New Roman"/>
                <a:cs typeface="Times New Roman"/>
                <a:sym typeface="Times New Roman"/>
              </a:rPr>
              <a:t>Container start order: </a:t>
            </a:r>
            <a:r>
              <a:rPr lang="en" sz="1100">
                <a:solidFill>
                  <a:schemeClr val="dk1"/>
                </a:solidFill>
                <a:highlight>
                  <a:srgbClr val="FFFFFF"/>
                </a:highlight>
                <a:latin typeface="Times New Roman"/>
                <a:ea typeface="Times New Roman"/>
                <a:cs typeface="Times New Roman"/>
                <a:sym typeface="Times New Roman"/>
              </a:rPr>
              <a:t>Currently, all containers in a Pod are being started in parallel and there is no way to define that one container must be started after other container</a:t>
            </a:r>
            <a:endParaRPr sz="1100">
              <a:solidFill>
                <a:schemeClr val="dk1"/>
              </a:solidFill>
              <a:highlight>
                <a:srgbClr val="FFFFFF"/>
              </a:highlight>
              <a:latin typeface="Times New Roman"/>
              <a:ea typeface="Times New Roman"/>
              <a:cs typeface="Times New Roman"/>
              <a:sym typeface="Times New Roman"/>
            </a:endParaRPr>
          </a:p>
        </p:txBody>
      </p:sp>
      <p:pic>
        <p:nvPicPr>
          <p:cNvPr id="330" name="Google Shape;330;p44"/>
          <p:cNvPicPr preferRelativeResize="0"/>
          <p:nvPr/>
        </p:nvPicPr>
        <p:blipFill>
          <a:blip r:embed="rId5">
            <a:alphaModFix/>
          </a:blip>
          <a:stretch>
            <a:fillRect/>
          </a:stretch>
        </p:blipFill>
        <p:spPr>
          <a:xfrm>
            <a:off x="6298825" y="330025"/>
            <a:ext cx="2744375" cy="1480775"/>
          </a:xfrm>
          <a:prstGeom prst="rect">
            <a:avLst/>
          </a:prstGeom>
          <a:noFill/>
          <a:ln>
            <a:noFill/>
          </a:ln>
        </p:spPr>
      </p:pic>
      <p:pic>
        <p:nvPicPr>
          <p:cNvPr id="331" name="Google Shape;331;p44"/>
          <p:cNvPicPr preferRelativeResize="0"/>
          <p:nvPr/>
        </p:nvPicPr>
        <p:blipFill>
          <a:blip r:embed="rId6">
            <a:alphaModFix/>
          </a:blip>
          <a:stretch>
            <a:fillRect/>
          </a:stretch>
        </p:blipFill>
        <p:spPr>
          <a:xfrm>
            <a:off x="6347650" y="1871025"/>
            <a:ext cx="2661575" cy="1436100"/>
          </a:xfrm>
          <a:prstGeom prst="rect">
            <a:avLst/>
          </a:prstGeom>
          <a:noFill/>
          <a:ln>
            <a:noFill/>
          </a:ln>
        </p:spPr>
      </p:pic>
      <p:pic>
        <p:nvPicPr>
          <p:cNvPr id="332" name="Google Shape;332;p44"/>
          <p:cNvPicPr preferRelativeResize="0"/>
          <p:nvPr/>
        </p:nvPicPr>
        <p:blipFill>
          <a:blip r:embed="rId7">
            <a:alphaModFix/>
          </a:blip>
          <a:stretch>
            <a:fillRect/>
          </a:stretch>
        </p:blipFill>
        <p:spPr>
          <a:xfrm>
            <a:off x="7925824" y="3307125"/>
            <a:ext cx="1084375" cy="1668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Structural Pattern: </a:t>
            </a:r>
            <a:r>
              <a:rPr lang="en"/>
              <a:t>Init container</a:t>
            </a:r>
            <a:endParaRPr/>
          </a:p>
        </p:txBody>
      </p:sp>
      <p:sp>
        <p:nvSpPr>
          <p:cNvPr id="338" name="Google Shape;338;p45"/>
          <p:cNvSpPr txBox="1"/>
          <p:nvPr>
            <p:ph idx="1" type="body"/>
          </p:nvPr>
        </p:nvSpPr>
        <p:spPr>
          <a:xfrm>
            <a:off x="311700" y="1152475"/>
            <a:ext cx="4527600" cy="36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latin typeface="Arial"/>
                <a:ea typeface="Arial"/>
                <a:cs typeface="Arial"/>
                <a:sym typeface="Arial"/>
              </a:rPr>
              <a:t>init Containers enable separation of concerns by providing a separate life cycle for initialization-related tasks distinct from the main application containers. This pattern introduces a fundamental Kubernetes concept that is used in many other patterns when initialization logic is required.</a:t>
            </a:r>
            <a:endParaRPr sz="1000">
              <a:solidFill>
                <a:srgbClr val="333333"/>
              </a:solidFill>
              <a:latin typeface="Arial"/>
              <a:ea typeface="Arial"/>
              <a:cs typeface="Arial"/>
              <a:sym typeface="Arial"/>
            </a:endParaRPr>
          </a:p>
          <a:p>
            <a:pPr indent="0" lvl="0" marL="0" rtl="0" algn="l">
              <a:lnSpc>
                <a:spcPct val="100000"/>
              </a:lnSpc>
              <a:spcBef>
                <a:spcPts val="1600"/>
              </a:spcBef>
              <a:spcAft>
                <a:spcPts val="0"/>
              </a:spcAft>
              <a:buClr>
                <a:schemeClr val="dk1"/>
              </a:buClr>
              <a:buSzPts val="1100"/>
              <a:buFont typeface="Arial"/>
              <a:buNone/>
            </a:pPr>
            <a:r>
              <a:rPr lang="en" sz="1000">
                <a:solidFill>
                  <a:srgbClr val="333333"/>
                </a:solidFill>
                <a:latin typeface="Arial"/>
                <a:ea typeface="Arial"/>
                <a:cs typeface="Arial"/>
                <a:sym typeface="Arial"/>
              </a:rPr>
              <a:t>Init Containers are similar to Java constructor, but at Pod level rather than class level. So if you have one or more containers in a Pod that represent your main application, these containers</a:t>
            </a:r>
            <a:endParaRPr sz="1000">
              <a:solidFill>
                <a:srgbClr val="333333"/>
              </a:solidFill>
              <a:latin typeface="Arial"/>
              <a:ea typeface="Arial"/>
              <a:cs typeface="Arial"/>
              <a:sym typeface="Arial"/>
            </a:endParaRPr>
          </a:p>
          <a:p>
            <a:pPr indent="0" lvl="0" marL="0" rtl="0" algn="l">
              <a:lnSpc>
                <a:spcPct val="100000"/>
              </a:lnSpc>
              <a:spcBef>
                <a:spcPts val="0"/>
              </a:spcBef>
              <a:spcAft>
                <a:spcPts val="0"/>
              </a:spcAft>
              <a:buNone/>
            </a:pPr>
            <a:r>
              <a:rPr lang="en" sz="1000">
                <a:solidFill>
                  <a:srgbClr val="333333"/>
                </a:solidFill>
                <a:latin typeface="Arial"/>
                <a:ea typeface="Arial"/>
                <a:cs typeface="Arial"/>
                <a:sym typeface="Arial"/>
              </a:rPr>
              <a:t>may have prerequisites before starting up. Examples:</a:t>
            </a:r>
            <a:endParaRPr sz="1000">
              <a:solidFill>
                <a:srgbClr val="333333"/>
              </a:solidFill>
              <a:latin typeface="Arial"/>
              <a:ea typeface="Arial"/>
              <a:cs typeface="Arial"/>
              <a:sym typeface="Arial"/>
            </a:endParaRPr>
          </a:p>
          <a:p>
            <a:pPr indent="-292100" lvl="0" marL="457200" rtl="0" algn="l">
              <a:lnSpc>
                <a:spcPct val="100000"/>
              </a:lnSpc>
              <a:spcBef>
                <a:spcPts val="0"/>
              </a:spcBef>
              <a:spcAft>
                <a:spcPts val="0"/>
              </a:spcAft>
              <a:buClr>
                <a:srgbClr val="333333"/>
              </a:buClr>
              <a:buSzPts val="1000"/>
              <a:buFont typeface="Arial"/>
              <a:buChar char="●"/>
            </a:pPr>
            <a:r>
              <a:rPr lang="en" sz="1000">
                <a:solidFill>
                  <a:srgbClr val="333333"/>
                </a:solidFill>
                <a:latin typeface="Arial"/>
                <a:ea typeface="Arial"/>
                <a:cs typeface="Arial"/>
                <a:sym typeface="Arial"/>
              </a:rPr>
              <a:t>These may include setting up special permissions on the filesystem.</a:t>
            </a:r>
            <a:endParaRPr sz="1000">
              <a:solidFill>
                <a:srgbClr val="333333"/>
              </a:solidFill>
              <a:latin typeface="Arial"/>
              <a:ea typeface="Arial"/>
              <a:cs typeface="Arial"/>
              <a:sym typeface="Arial"/>
            </a:endParaRPr>
          </a:p>
          <a:p>
            <a:pPr indent="-292100" lvl="0" marL="457200" rtl="0" algn="l">
              <a:lnSpc>
                <a:spcPct val="100000"/>
              </a:lnSpc>
              <a:spcBef>
                <a:spcPts val="0"/>
              </a:spcBef>
              <a:spcAft>
                <a:spcPts val="0"/>
              </a:spcAft>
              <a:buClr>
                <a:srgbClr val="333333"/>
              </a:buClr>
              <a:buSzPts val="1000"/>
              <a:buFont typeface="Arial"/>
              <a:buChar char="●"/>
            </a:pPr>
            <a:r>
              <a:rPr lang="en" sz="1000">
                <a:solidFill>
                  <a:srgbClr val="333333"/>
                </a:solidFill>
                <a:latin typeface="Arial"/>
                <a:ea typeface="Arial"/>
                <a:cs typeface="Arial"/>
                <a:sym typeface="Arial"/>
              </a:rPr>
              <a:t>Database schema setup </a:t>
            </a:r>
            <a:endParaRPr sz="1000">
              <a:solidFill>
                <a:srgbClr val="333333"/>
              </a:solidFill>
              <a:latin typeface="Arial"/>
              <a:ea typeface="Arial"/>
              <a:cs typeface="Arial"/>
              <a:sym typeface="Arial"/>
            </a:endParaRPr>
          </a:p>
          <a:p>
            <a:pPr indent="-292100" lvl="0" marL="457200" rtl="0" algn="l">
              <a:lnSpc>
                <a:spcPct val="100000"/>
              </a:lnSpc>
              <a:spcBef>
                <a:spcPts val="0"/>
              </a:spcBef>
              <a:spcAft>
                <a:spcPts val="0"/>
              </a:spcAft>
              <a:buClr>
                <a:srgbClr val="333333"/>
              </a:buClr>
              <a:buSzPts val="1000"/>
              <a:buFont typeface="Arial"/>
              <a:buChar char="●"/>
            </a:pPr>
            <a:r>
              <a:rPr lang="en" sz="1000">
                <a:solidFill>
                  <a:srgbClr val="333333"/>
                </a:solidFill>
                <a:latin typeface="Arial"/>
                <a:ea typeface="Arial"/>
                <a:cs typeface="Arial"/>
                <a:sym typeface="Arial"/>
              </a:rPr>
              <a:t>Initializing logic may require tools and libraries that cannot be included in the application image. </a:t>
            </a:r>
            <a:endParaRPr sz="1000">
              <a:solidFill>
                <a:srgbClr val="333333"/>
              </a:solidFill>
              <a:latin typeface="Arial"/>
              <a:ea typeface="Arial"/>
              <a:cs typeface="Arial"/>
              <a:sym typeface="Arial"/>
            </a:endParaRPr>
          </a:p>
          <a:p>
            <a:pPr indent="-292100" lvl="0" marL="457200" rtl="0" algn="l">
              <a:lnSpc>
                <a:spcPct val="100000"/>
              </a:lnSpc>
              <a:spcBef>
                <a:spcPts val="0"/>
              </a:spcBef>
              <a:spcAft>
                <a:spcPts val="0"/>
              </a:spcAft>
              <a:buClr>
                <a:srgbClr val="333333"/>
              </a:buClr>
              <a:buSzPts val="1000"/>
              <a:buFont typeface="Arial"/>
              <a:buChar char="●"/>
            </a:pPr>
            <a:r>
              <a:rPr lang="en" sz="1000">
                <a:solidFill>
                  <a:srgbClr val="333333"/>
                </a:solidFill>
                <a:latin typeface="Arial"/>
                <a:ea typeface="Arial"/>
                <a:cs typeface="Arial"/>
                <a:sym typeface="Arial"/>
              </a:rPr>
              <a:t>For security reasons, the application image may not have permissions to perform the initializing activities. </a:t>
            </a:r>
            <a:endParaRPr sz="1000">
              <a:solidFill>
                <a:srgbClr val="333333"/>
              </a:solidFill>
              <a:latin typeface="Arial"/>
              <a:ea typeface="Arial"/>
              <a:cs typeface="Arial"/>
              <a:sym typeface="Arial"/>
            </a:endParaRPr>
          </a:p>
          <a:p>
            <a:pPr indent="-292100" lvl="0" marL="457200" rtl="0" algn="l">
              <a:lnSpc>
                <a:spcPct val="100000"/>
              </a:lnSpc>
              <a:spcBef>
                <a:spcPts val="0"/>
              </a:spcBef>
              <a:spcAft>
                <a:spcPts val="0"/>
              </a:spcAft>
              <a:buClr>
                <a:srgbClr val="333333"/>
              </a:buClr>
              <a:buSzPts val="1000"/>
              <a:buFont typeface="Arial"/>
              <a:buChar char="●"/>
            </a:pPr>
            <a:r>
              <a:rPr lang="en" sz="1000">
                <a:solidFill>
                  <a:srgbClr val="333333"/>
                </a:solidFill>
                <a:latin typeface="Arial"/>
                <a:ea typeface="Arial"/>
                <a:cs typeface="Arial"/>
                <a:sym typeface="Arial"/>
              </a:rPr>
              <a:t>Alternatively, you may want to delay the startup of your application until an external dependency is satisfied.</a:t>
            </a:r>
            <a:endParaRPr sz="1000">
              <a:solidFill>
                <a:srgbClr val="333333"/>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1000">
                <a:solidFill>
                  <a:srgbClr val="333333"/>
                </a:solidFill>
                <a:latin typeface="Arial"/>
                <a:ea typeface="Arial"/>
                <a:cs typeface="Arial"/>
                <a:sym typeface="Arial"/>
              </a:rPr>
              <a:t>For all these kinds of use cases, Kubernetes uses init containers as implementation of this pattern, which allow separation of initializing activities from the main application duties.</a:t>
            </a:r>
            <a:endParaRPr sz="1000">
              <a:solidFill>
                <a:srgbClr val="333333"/>
              </a:solidFill>
              <a:latin typeface="Arial"/>
              <a:ea typeface="Arial"/>
              <a:cs typeface="Arial"/>
              <a:sym typeface="Arial"/>
            </a:endParaRPr>
          </a:p>
          <a:p>
            <a:pPr indent="0" lvl="0" marL="0" rtl="0" algn="l">
              <a:spcBef>
                <a:spcPts val="0"/>
              </a:spcBef>
              <a:spcAft>
                <a:spcPts val="1600"/>
              </a:spcAft>
              <a:buNone/>
            </a:pPr>
            <a:r>
              <a:t/>
            </a:r>
            <a:endParaRPr sz="900">
              <a:solidFill>
                <a:srgbClr val="333333"/>
              </a:solidFill>
              <a:latin typeface="Arial"/>
              <a:ea typeface="Arial"/>
              <a:cs typeface="Arial"/>
              <a:sym typeface="Arial"/>
            </a:endParaRPr>
          </a:p>
        </p:txBody>
      </p:sp>
      <p:pic>
        <p:nvPicPr>
          <p:cNvPr id="339" name="Google Shape;339;p45"/>
          <p:cNvPicPr preferRelativeResize="0"/>
          <p:nvPr/>
        </p:nvPicPr>
        <p:blipFill>
          <a:blip r:embed="rId3">
            <a:alphaModFix/>
          </a:blip>
          <a:stretch>
            <a:fillRect/>
          </a:stretch>
        </p:blipFill>
        <p:spPr>
          <a:xfrm>
            <a:off x="5311075" y="947825"/>
            <a:ext cx="3477475" cy="1918175"/>
          </a:xfrm>
          <a:prstGeom prst="rect">
            <a:avLst/>
          </a:prstGeom>
          <a:noFill/>
          <a:ln>
            <a:noFill/>
          </a:ln>
        </p:spPr>
      </p:pic>
      <p:pic>
        <p:nvPicPr>
          <p:cNvPr id="340" name="Google Shape;340;p45"/>
          <p:cNvPicPr preferRelativeResize="0"/>
          <p:nvPr/>
        </p:nvPicPr>
        <p:blipFill>
          <a:blip r:embed="rId4">
            <a:alphaModFix/>
          </a:blip>
          <a:stretch>
            <a:fillRect/>
          </a:stretch>
        </p:blipFill>
        <p:spPr>
          <a:xfrm>
            <a:off x="5219025" y="2866000"/>
            <a:ext cx="3924980" cy="2088650"/>
          </a:xfrm>
          <a:prstGeom prst="rect">
            <a:avLst/>
          </a:prstGeom>
          <a:noFill/>
          <a:ln>
            <a:noFill/>
          </a:ln>
        </p:spPr>
      </p:pic>
      <p:sp>
        <p:nvSpPr>
          <p:cNvPr id="341" name="Google Shape;341;p45"/>
          <p:cNvSpPr txBox="1"/>
          <p:nvPr/>
        </p:nvSpPr>
        <p:spPr>
          <a:xfrm>
            <a:off x="7423825" y="4589800"/>
            <a:ext cx="104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MEP example</a:t>
            </a:r>
            <a:endParaRPr sz="800">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Sidecar</a:t>
            </a:r>
            <a:endParaRPr/>
          </a:p>
        </p:txBody>
      </p:sp>
      <p:sp>
        <p:nvSpPr>
          <p:cNvPr id="347" name="Google Shape;347;p46"/>
          <p:cNvSpPr txBox="1"/>
          <p:nvPr>
            <p:ph idx="1" type="body"/>
          </p:nvPr>
        </p:nvSpPr>
        <p:spPr>
          <a:xfrm>
            <a:off x="311700" y="1152475"/>
            <a:ext cx="3411000" cy="34164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Clr>
                <a:schemeClr val="dk1"/>
              </a:buClr>
              <a:buSzPts val="1100"/>
              <a:buFont typeface="Arial"/>
              <a:buNone/>
            </a:pPr>
            <a:r>
              <a:rPr lang="en" sz="850">
                <a:solidFill>
                  <a:srgbClr val="222222"/>
                </a:solidFill>
                <a:latin typeface="Raleway"/>
                <a:ea typeface="Raleway"/>
                <a:cs typeface="Raleway"/>
                <a:sym typeface="Raleway"/>
              </a:rPr>
              <a:t>Sidecar pattern is about attaching helper container to main application container. Two containers co exist in a pod. One container is main application container that has core application/service logic. Second container is to help/enhance functionality of main container. Sometimes sidecar container is used to fix some environmental issues/limitations of existing legacy application. Both containers share common resources like file system and network.</a:t>
            </a:r>
            <a:endParaRPr sz="850">
              <a:solidFill>
                <a:srgbClr val="222222"/>
              </a:solidFill>
              <a:latin typeface="Raleway"/>
              <a:ea typeface="Raleway"/>
              <a:cs typeface="Raleway"/>
              <a:sym typeface="Raleway"/>
            </a:endParaRPr>
          </a:p>
          <a:p>
            <a:pPr indent="0" lvl="0" marL="0" rtl="0" algn="l">
              <a:lnSpc>
                <a:spcPct val="100000"/>
              </a:lnSpc>
              <a:spcBef>
                <a:spcPts val="1800"/>
              </a:spcBef>
              <a:spcAft>
                <a:spcPts val="0"/>
              </a:spcAft>
              <a:buNone/>
            </a:pPr>
            <a:r>
              <a:rPr lang="en" sz="850">
                <a:solidFill>
                  <a:srgbClr val="222222"/>
                </a:solidFill>
                <a:latin typeface="Raleway"/>
                <a:ea typeface="Raleway"/>
                <a:cs typeface="Raleway"/>
                <a:sym typeface="Raleway"/>
              </a:rPr>
              <a:t>Some common use cases of this pattern are:</a:t>
            </a:r>
            <a:endParaRPr sz="850">
              <a:solidFill>
                <a:srgbClr val="222222"/>
              </a:solidFill>
              <a:latin typeface="Raleway"/>
              <a:ea typeface="Raleway"/>
              <a:cs typeface="Raleway"/>
              <a:sym typeface="Raleway"/>
            </a:endParaRPr>
          </a:p>
          <a:p>
            <a:pPr indent="-282575" lvl="0" marL="457200" rtl="0" algn="l">
              <a:lnSpc>
                <a:spcPct val="100000"/>
              </a:lnSpc>
              <a:spcBef>
                <a:spcPts val="0"/>
              </a:spcBef>
              <a:spcAft>
                <a:spcPts val="0"/>
              </a:spcAft>
              <a:buClr>
                <a:srgbClr val="222222"/>
              </a:buClr>
              <a:buSzPts val="850"/>
              <a:buFont typeface="Raleway"/>
              <a:buChar char="❏"/>
            </a:pPr>
            <a:r>
              <a:rPr lang="en" sz="850">
                <a:solidFill>
                  <a:srgbClr val="222222"/>
                </a:solidFill>
                <a:latin typeface="Raleway"/>
                <a:ea typeface="Raleway"/>
                <a:cs typeface="Raleway"/>
                <a:sym typeface="Raleway"/>
              </a:rPr>
              <a:t>Fixing transport or port issues of existing legacy application. Existing application may have some hard coded or difficult to change port on which it listens. Or existing application may not have HTTPS support and it may be required now by security team. Sidecar container can accept HTTPS traffic and terminate it at that level and forward request to application container on HTTP.</a:t>
            </a:r>
            <a:endParaRPr sz="850">
              <a:solidFill>
                <a:srgbClr val="222222"/>
              </a:solidFill>
              <a:latin typeface="Raleway"/>
              <a:ea typeface="Raleway"/>
              <a:cs typeface="Raleway"/>
              <a:sym typeface="Raleway"/>
            </a:endParaRPr>
          </a:p>
          <a:p>
            <a:pPr indent="-282575" lvl="0" marL="457200" rtl="0" algn="l">
              <a:lnSpc>
                <a:spcPct val="100000"/>
              </a:lnSpc>
              <a:spcBef>
                <a:spcPts val="0"/>
              </a:spcBef>
              <a:spcAft>
                <a:spcPts val="0"/>
              </a:spcAft>
              <a:buClr>
                <a:srgbClr val="222222"/>
              </a:buClr>
              <a:buSzPts val="850"/>
              <a:buFont typeface="Raleway"/>
              <a:buChar char="❏"/>
            </a:pPr>
            <a:r>
              <a:rPr lang="en" sz="850">
                <a:solidFill>
                  <a:srgbClr val="222222"/>
                </a:solidFill>
                <a:latin typeface="Raleway"/>
                <a:ea typeface="Raleway"/>
                <a:cs typeface="Raleway"/>
                <a:sym typeface="Raleway"/>
              </a:rPr>
              <a:t>File syncing/Watching — Sidecar container can monitor some repository and pull down code or config changes. It’ll put those in shared volume that can be accessed by main application.</a:t>
            </a:r>
            <a:endParaRPr sz="850">
              <a:solidFill>
                <a:srgbClr val="222222"/>
              </a:solidFill>
              <a:latin typeface="Raleway"/>
              <a:ea typeface="Raleway"/>
              <a:cs typeface="Raleway"/>
              <a:sym typeface="Raleway"/>
            </a:endParaRPr>
          </a:p>
          <a:p>
            <a:pPr indent="-282575" lvl="0" marL="457200" rtl="0" algn="l">
              <a:lnSpc>
                <a:spcPct val="100000"/>
              </a:lnSpc>
              <a:spcBef>
                <a:spcPts val="0"/>
              </a:spcBef>
              <a:spcAft>
                <a:spcPts val="0"/>
              </a:spcAft>
              <a:buClr>
                <a:srgbClr val="222222"/>
              </a:buClr>
              <a:buSzPts val="850"/>
              <a:buFont typeface="Raleway"/>
              <a:buChar char="❏"/>
            </a:pPr>
            <a:r>
              <a:rPr lang="en" sz="850">
                <a:solidFill>
                  <a:srgbClr val="222222"/>
                </a:solidFill>
                <a:latin typeface="Raleway"/>
                <a:ea typeface="Raleway"/>
                <a:cs typeface="Raleway"/>
                <a:sym typeface="Raleway"/>
              </a:rPr>
              <a:t>Standardizing logging formats.</a:t>
            </a:r>
            <a:endParaRPr sz="850">
              <a:solidFill>
                <a:srgbClr val="222222"/>
              </a:solidFill>
              <a:latin typeface="Raleway"/>
              <a:ea typeface="Raleway"/>
              <a:cs typeface="Raleway"/>
              <a:sym typeface="Raleway"/>
            </a:endParaRPr>
          </a:p>
        </p:txBody>
      </p:sp>
      <p:pic>
        <p:nvPicPr>
          <p:cNvPr id="348" name="Google Shape;348;p46"/>
          <p:cNvPicPr preferRelativeResize="0"/>
          <p:nvPr/>
        </p:nvPicPr>
        <p:blipFill>
          <a:blip r:embed="rId3">
            <a:alphaModFix/>
          </a:blip>
          <a:stretch>
            <a:fillRect/>
          </a:stretch>
        </p:blipFill>
        <p:spPr>
          <a:xfrm>
            <a:off x="5303775" y="757112"/>
            <a:ext cx="3644099" cy="1868650"/>
          </a:xfrm>
          <a:prstGeom prst="rect">
            <a:avLst/>
          </a:prstGeom>
          <a:noFill/>
          <a:ln>
            <a:noFill/>
          </a:ln>
        </p:spPr>
      </p:pic>
      <p:pic>
        <p:nvPicPr>
          <p:cNvPr id="349" name="Google Shape;349;p46"/>
          <p:cNvPicPr preferRelativeResize="0"/>
          <p:nvPr/>
        </p:nvPicPr>
        <p:blipFill>
          <a:blip r:embed="rId4">
            <a:alphaModFix/>
          </a:blip>
          <a:stretch>
            <a:fillRect/>
          </a:stretch>
        </p:blipFill>
        <p:spPr>
          <a:xfrm>
            <a:off x="5576400" y="2625750"/>
            <a:ext cx="2825070" cy="19523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Adapter</a:t>
            </a:r>
            <a:endParaRPr/>
          </a:p>
        </p:txBody>
      </p:sp>
      <p:sp>
        <p:nvSpPr>
          <p:cNvPr id="355" name="Google Shape;355;p4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100"/>
              </a:spcBef>
              <a:spcAft>
                <a:spcPts val="0"/>
              </a:spcAft>
              <a:buNone/>
            </a:pPr>
            <a:r>
              <a:rPr lang="en" sz="850">
                <a:solidFill>
                  <a:srgbClr val="222222"/>
                </a:solidFill>
                <a:latin typeface="Raleway"/>
                <a:ea typeface="Raleway"/>
                <a:cs typeface="Raleway"/>
                <a:sym typeface="Raleway"/>
              </a:rPr>
              <a:t>The Adapter pattern takes a heterogeneous containerized system and makes it conform to a consistent, unified interface with a standardized and normalized format that can be consumed by the outside world. The Adapter pattern inherits all its characteristics from the Sidecar, but has the single purpose of providing adapted access to the application.</a:t>
            </a:r>
            <a:endParaRPr sz="850">
              <a:solidFill>
                <a:srgbClr val="222222"/>
              </a:solidFill>
              <a:latin typeface="Raleway"/>
              <a:ea typeface="Raleway"/>
              <a:cs typeface="Raleway"/>
              <a:sym typeface="Raleway"/>
            </a:endParaRPr>
          </a:p>
          <a:p>
            <a:pPr indent="0" lvl="0" marL="0" marR="0" rtl="0" algn="l">
              <a:lnSpc>
                <a:spcPct val="115000"/>
              </a:lnSpc>
              <a:spcBef>
                <a:spcPts val="1800"/>
              </a:spcBef>
              <a:spcAft>
                <a:spcPts val="0"/>
              </a:spcAft>
              <a:buNone/>
            </a:pPr>
            <a:r>
              <a:t/>
            </a:r>
            <a:endParaRPr sz="850">
              <a:solidFill>
                <a:srgbClr val="222222"/>
              </a:solidFill>
              <a:latin typeface="Raleway"/>
              <a:ea typeface="Raleway"/>
              <a:cs typeface="Raleway"/>
              <a:sym typeface="Raleway"/>
            </a:endParaRPr>
          </a:p>
          <a:p>
            <a:pPr indent="0" lvl="0" marL="0" marR="0" rtl="0" algn="l">
              <a:lnSpc>
                <a:spcPct val="115000"/>
              </a:lnSpc>
              <a:spcBef>
                <a:spcPts val="1800"/>
              </a:spcBef>
              <a:spcAft>
                <a:spcPts val="0"/>
              </a:spcAft>
              <a:buNone/>
            </a:pPr>
            <a:r>
              <a:rPr lang="en" sz="850">
                <a:solidFill>
                  <a:srgbClr val="222222"/>
                </a:solidFill>
                <a:latin typeface="Raleway"/>
                <a:ea typeface="Raleway"/>
                <a:cs typeface="Raleway"/>
                <a:sym typeface="Raleway"/>
              </a:rPr>
              <a:t>We may need to expose logs/metrics in standard format to some aggregator for alerting/monitoring. But different applications may be exposing this information in different formats. Helper container can present unified interface.</a:t>
            </a:r>
            <a:endParaRPr sz="850">
              <a:solidFill>
                <a:srgbClr val="222222"/>
              </a:solidFill>
              <a:latin typeface="Raleway"/>
              <a:ea typeface="Raleway"/>
              <a:cs typeface="Raleway"/>
              <a:sym typeface="Raleway"/>
            </a:endParaRPr>
          </a:p>
          <a:p>
            <a:pPr indent="0" lvl="0" marL="0" marR="0" rtl="0" algn="l">
              <a:lnSpc>
                <a:spcPct val="115000"/>
              </a:lnSpc>
              <a:spcBef>
                <a:spcPts val="1800"/>
              </a:spcBef>
              <a:spcAft>
                <a:spcPts val="1800"/>
              </a:spcAft>
              <a:buNone/>
            </a:pPr>
            <a:r>
              <a:t/>
            </a:r>
            <a:endParaRPr sz="850">
              <a:solidFill>
                <a:srgbClr val="222222"/>
              </a:solidFill>
              <a:latin typeface="Raleway"/>
              <a:ea typeface="Raleway"/>
              <a:cs typeface="Raleway"/>
              <a:sym typeface="Raleway"/>
            </a:endParaRPr>
          </a:p>
        </p:txBody>
      </p:sp>
      <p:pic>
        <p:nvPicPr>
          <p:cNvPr id="356" name="Google Shape;356;p47"/>
          <p:cNvPicPr preferRelativeResize="0"/>
          <p:nvPr/>
        </p:nvPicPr>
        <p:blipFill>
          <a:blip r:embed="rId3">
            <a:alphaModFix/>
          </a:blip>
          <a:stretch>
            <a:fillRect/>
          </a:stretch>
        </p:blipFill>
        <p:spPr>
          <a:xfrm>
            <a:off x="4464000" y="1170125"/>
            <a:ext cx="4527601" cy="296971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Ambassador</a:t>
            </a:r>
            <a:endParaRPr/>
          </a:p>
        </p:txBody>
      </p:sp>
      <p:sp>
        <p:nvSpPr>
          <p:cNvPr id="362" name="Google Shape;362;p4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 sz="850">
                <a:solidFill>
                  <a:srgbClr val="222222"/>
                </a:solidFill>
                <a:latin typeface="Raleway"/>
                <a:ea typeface="Raleway"/>
                <a:cs typeface="Raleway"/>
                <a:sym typeface="Raleway"/>
              </a:rPr>
              <a:t>The Ambassador pattern is a specialized Sidecar responsible for hiding complexity and providing a unified interface (to the application) for accessing services outside the Pod.</a:t>
            </a:r>
            <a:endParaRPr sz="850">
              <a:solidFill>
                <a:srgbClr val="222222"/>
              </a:solidFill>
              <a:latin typeface="Raleway"/>
              <a:ea typeface="Raleway"/>
              <a:cs typeface="Raleway"/>
              <a:sym typeface="Raleway"/>
            </a:endParaRPr>
          </a:p>
          <a:p>
            <a:pPr indent="0" lvl="0" marL="0" rtl="0" algn="l">
              <a:spcBef>
                <a:spcPts val="1800"/>
              </a:spcBef>
              <a:spcAft>
                <a:spcPts val="0"/>
              </a:spcAft>
              <a:buClr>
                <a:schemeClr val="dk1"/>
              </a:buClr>
              <a:buSzPts val="1100"/>
              <a:buFont typeface="Arial"/>
              <a:buNone/>
            </a:pPr>
            <a:r>
              <a:rPr lang="en" sz="850">
                <a:solidFill>
                  <a:srgbClr val="222222"/>
                </a:solidFill>
                <a:latin typeface="Raleway"/>
                <a:ea typeface="Raleway"/>
                <a:cs typeface="Raleway"/>
                <a:sym typeface="Raleway"/>
              </a:rPr>
              <a:t>This patterns relieves main application container from having intimate knowledge of consumed service by providing interface in standard or well known format. It can also be useful when some target service must be selected based on load etc.</a:t>
            </a:r>
            <a:endParaRPr sz="850">
              <a:solidFill>
                <a:srgbClr val="222222"/>
              </a:solidFill>
              <a:latin typeface="Raleway"/>
              <a:ea typeface="Raleway"/>
              <a:cs typeface="Raleway"/>
              <a:sym typeface="Raleway"/>
            </a:endParaRPr>
          </a:p>
          <a:p>
            <a:pPr indent="0" lvl="0" marL="0" rtl="0" algn="l">
              <a:lnSpc>
                <a:spcPct val="100000"/>
              </a:lnSpc>
              <a:spcBef>
                <a:spcPts val="1800"/>
              </a:spcBef>
              <a:spcAft>
                <a:spcPts val="0"/>
              </a:spcAft>
              <a:buClr>
                <a:schemeClr val="dk1"/>
              </a:buClr>
              <a:buSzPts val="1100"/>
              <a:buFont typeface="Arial"/>
              <a:buNone/>
            </a:pPr>
            <a:r>
              <a:rPr lang="en" sz="850">
                <a:solidFill>
                  <a:srgbClr val="222222"/>
                </a:solidFill>
                <a:latin typeface="Raleway"/>
                <a:ea typeface="Raleway"/>
                <a:cs typeface="Raleway"/>
                <a:sym typeface="Raleway"/>
              </a:rPr>
              <a:t>Examples:</a:t>
            </a:r>
            <a:endParaRPr sz="850">
              <a:solidFill>
                <a:srgbClr val="222222"/>
              </a:solidFill>
              <a:latin typeface="Raleway"/>
              <a:ea typeface="Raleway"/>
              <a:cs typeface="Raleway"/>
              <a:sym typeface="Raleway"/>
            </a:endParaRPr>
          </a:p>
          <a:p>
            <a:pPr indent="-282575" lvl="0" marL="457200" rtl="0" algn="l">
              <a:lnSpc>
                <a:spcPct val="100000"/>
              </a:lnSpc>
              <a:spcBef>
                <a:spcPts val="0"/>
              </a:spcBef>
              <a:spcAft>
                <a:spcPts val="0"/>
              </a:spcAft>
              <a:buClr>
                <a:srgbClr val="222222"/>
              </a:buClr>
              <a:buSzPts val="850"/>
              <a:buFont typeface="Raleway"/>
              <a:buChar char="❏"/>
            </a:pPr>
            <a:r>
              <a:rPr lang="en" sz="850">
                <a:solidFill>
                  <a:srgbClr val="222222"/>
                </a:solidFill>
                <a:latin typeface="Raleway"/>
                <a:ea typeface="Raleway"/>
                <a:cs typeface="Raleway"/>
                <a:sym typeface="Raleway"/>
              </a:rPr>
              <a:t>Accessing cache, accessing some legacy database or service that requires some non-standard protocol or data format.</a:t>
            </a:r>
            <a:endParaRPr sz="850">
              <a:solidFill>
                <a:srgbClr val="222222"/>
              </a:solidFill>
              <a:latin typeface="Raleway"/>
              <a:ea typeface="Raleway"/>
              <a:cs typeface="Raleway"/>
              <a:sym typeface="Raleway"/>
            </a:endParaRPr>
          </a:p>
          <a:p>
            <a:pPr indent="-282575" lvl="0" marL="457200" rtl="0" algn="l">
              <a:spcBef>
                <a:spcPts val="0"/>
              </a:spcBef>
              <a:spcAft>
                <a:spcPts val="0"/>
              </a:spcAft>
              <a:buClr>
                <a:srgbClr val="222222"/>
              </a:buClr>
              <a:buSzPts val="850"/>
              <a:buFont typeface="Raleway"/>
              <a:buChar char="❏"/>
            </a:pPr>
            <a:r>
              <a:rPr lang="en" sz="850">
                <a:solidFill>
                  <a:srgbClr val="222222"/>
                </a:solidFill>
                <a:latin typeface="Raleway"/>
                <a:ea typeface="Raleway"/>
                <a:cs typeface="Raleway"/>
                <a:sym typeface="Raleway"/>
              </a:rPr>
              <a:t>Target service must be selected based on some condition etc.</a:t>
            </a:r>
            <a:endParaRPr sz="850">
              <a:solidFill>
                <a:srgbClr val="222222"/>
              </a:solidFill>
              <a:latin typeface="Raleway"/>
              <a:ea typeface="Raleway"/>
              <a:cs typeface="Raleway"/>
              <a:sym typeface="Raleway"/>
            </a:endParaRPr>
          </a:p>
          <a:p>
            <a:pPr indent="0" lvl="0" marL="0" rtl="0" algn="l">
              <a:spcBef>
                <a:spcPts val="1800"/>
              </a:spcBef>
              <a:spcAft>
                <a:spcPts val="1600"/>
              </a:spcAft>
              <a:buNone/>
            </a:pPr>
            <a:r>
              <a:t/>
            </a:r>
            <a:endParaRPr/>
          </a:p>
        </p:txBody>
      </p:sp>
      <p:pic>
        <p:nvPicPr>
          <p:cNvPr id="363" name="Google Shape;363;p48"/>
          <p:cNvPicPr preferRelativeResize="0"/>
          <p:nvPr/>
        </p:nvPicPr>
        <p:blipFill>
          <a:blip r:embed="rId3">
            <a:alphaModFix/>
          </a:blip>
          <a:stretch>
            <a:fillRect/>
          </a:stretch>
        </p:blipFill>
        <p:spPr>
          <a:xfrm>
            <a:off x="5281925" y="2969600"/>
            <a:ext cx="3265275" cy="1872600"/>
          </a:xfrm>
          <a:prstGeom prst="rect">
            <a:avLst/>
          </a:prstGeom>
          <a:noFill/>
          <a:ln>
            <a:noFill/>
          </a:ln>
        </p:spPr>
      </p:pic>
      <p:pic>
        <p:nvPicPr>
          <p:cNvPr id="364" name="Google Shape;364;p48"/>
          <p:cNvPicPr preferRelativeResize="0"/>
          <p:nvPr/>
        </p:nvPicPr>
        <p:blipFill>
          <a:blip r:embed="rId4">
            <a:alphaModFix/>
          </a:blip>
          <a:stretch>
            <a:fillRect/>
          </a:stretch>
        </p:blipFill>
        <p:spPr>
          <a:xfrm>
            <a:off x="5469375" y="924675"/>
            <a:ext cx="3173225" cy="1647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Configuration Patterns</a:t>
            </a:r>
            <a:endParaRPr/>
          </a:p>
        </p:txBody>
      </p:sp>
      <p:sp>
        <p:nvSpPr>
          <p:cNvPr id="370" name="Google Shape;370;p49"/>
          <p:cNvSpPr txBox="1"/>
          <p:nvPr>
            <p:ph idx="1" type="body"/>
          </p:nvPr>
        </p:nvSpPr>
        <p:spPr>
          <a:xfrm>
            <a:off x="218550" y="1152475"/>
            <a:ext cx="4298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Every application needs to be configured, and the easiest way to do so is by storing configurations in the source code. </a:t>
            </a:r>
            <a:endParaRPr sz="1100"/>
          </a:p>
          <a:p>
            <a:pPr indent="-298450" lvl="0" marL="457200" rtl="0" algn="l">
              <a:spcBef>
                <a:spcPts val="1600"/>
              </a:spcBef>
              <a:spcAft>
                <a:spcPts val="0"/>
              </a:spcAft>
              <a:buSzPts val="1100"/>
              <a:buAutoNum type="arabicPeriod"/>
            </a:pPr>
            <a:r>
              <a:rPr lang="en" sz="1100"/>
              <a:t>Configurations are very rigid.</a:t>
            </a:r>
            <a:endParaRPr sz="1100"/>
          </a:p>
          <a:p>
            <a:pPr indent="-298450" lvl="0" marL="457200" rtl="0" algn="l">
              <a:spcBef>
                <a:spcPts val="0"/>
              </a:spcBef>
              <a:spcAft>
                <a:spcPts val="0"/>
              </a:spcAft>
              <a:buSzPts val="1100"/>
              <a:buAutoNum type="arabicPeriod"/>
            </a:pPr>
            <a:r>
              <a:rPr lang="en" sz="1100"/>
              <a:t>You can’t change it based on requirements.</a:t>
            </a:r>
            <a:endParaRPr sz="1100"/>
          </a:p>
          <a:p>
            <a:pPr indent="-298450" lvl="0" marL="457200" rtl="0" algn="l">
              <a:spcBef>
                <a:spcPts val="0"/>
              </a:spcBef>
              <a:spcAft>
                <a:spcPts val="0"/>
              </a:spcAft>
              <a:buSzPts val="1100"/>
              <a:buAutoNum type="arabicPeriod"/>
            </a:pPr>
            <a:r>
              <a:rPr lang="en" sz="1100"/>
              <a:t>Sometime need values from running environment.</a:t>
            </a:r>
            <a:r>
              <a:rPr lang="en" sz="1100"/>
              <a:t> </a:t>
            </a:r>
            <a:endParaRPr sz="1100"/>
          </a:p>
          <a:p>
            <a:pPr indent="0" lvl="0" marL="0" rtl="0" algn="l">
              <a:spcBef>
                <a:spcPts val="1600"/>
              </a:spcBef>
              <a:spcAft>
                <a:spcPts val="0"/>
              </a:spcAft>
              <a:buNone/>
            </a:pPr>
            <a:r>
              <a:rPr lang="en" sz="1100"/>
              <a:t>The patterns in this groups are all about customizing and adapting applications with external configurations for various environments</a:t>
            </a:r>
            <a:endParaRPr sz="1100"/>
          </a:p>
          <a:p>
            <a:pPr indent="0" lvl="0" marL="0" rtl="0" algn="l">
              <a:spcBef>
                <a:spcPts val="1600"/>
              </a:spcBef>
              <a:spcAft>
                <a:spcPts val="1600"/>
              </a:spcAft>
              <a:buNone/>
            </a:pPr>
            <a:r>
              <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Native Application Principle</a:t>
            </a:r>
            <a:endParaRPr>
              <a:latin typeface="Roboto Medium"/>
              <a:ea typeface="Roboto Medium"/>
              <a:cs typeface="Roboto Medium"/>
              <a:sym typeface="Roboto Medium"/>
            </a:endParaRPr>
          </a:p>
        </p:txBody>
      </p:sp>
      <p:pic>
        <p:nvPicPr>
          <p:cNvPr id="69" name="Google Shape;69;p14"/>
          <p:cNvPicPr preferRelativeResize="0"/>
          <p:nvPr/>
        </p:nvPicPr>
        <p:blipFill>
          <a:blip r:embed="rId3">
            <a:alphaModFix/>
          </a:blip>
          <a:stretch>
            <a:fillRect/>
          </a:stretch>
        </p:blipFill>
        <p:spPr>
          <a:xfrm>
            <a:off x="384100" y="1151100"/>
            <a:ext cx="6935876" cy="3949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Configuration Patterns</a:t>
            </a:r>
            <a:endParaRPr/>
          </a:p>
        </p:txBody>
      </p:sp>
      <p:sp>
        <p:nvSpPr>
          <p:cNvPr id="376" name="Google Shape;376;p50"/>
          <p:cNvSpPr txBox="1"/>
          <p:nvPr/>
        </p:nvSpPr>
        <p:spPr>
          <a:xfrm>
            <a:off x="553675" y="1486250"/>
            <a:ext cx="2659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Env Variables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Config Map</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Secrets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Immutable configuration</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highlight>
                  <a:srgbClr val="E6B8AF"/>
                </a:highlight>
                <a:latin typeface="Roboto"/>
                <a:ea typeface="Roboto"/>
                <a:cs typeface="Roboto"/>
                <a:sym typeface="Roboto"/>
              </a:rPr>
              <a:t>Configuration Template</a:t>
            </a:r>
            <a:endParaRPr sz="2800">
              <a:solidFill>
                <a:schemeClr val="dk2"/>
              </a:solidFill>
              <a:highlight>
                <a:srgbClr val="E6B8AF"/>
              </a:highlight>
              <a:latin typeface="Roboto Medium"/>
              <a:ea typeface="Roboto Medium"/>
              <a:cs typeface="Roboto Medium"/>
              <a:sym typeface="Roboto Medium"/>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Configuration Template</a:t>
            </a:r>
            <a:endParaRPr/>
          </a:p>
        </p:txBody>
      </p:sp>
      <p:sp>
        <p:nvSpPr>
          <p:cNvPr id="382" name="Google Shape;382;p51"/>
          <p:cNvSpPr txBox="1"/>
          <p:nvPr>
            <p:ph idx="1" type="body"/>
          </p:nvPr>
        </p:nvSpPr>
        <p:spPr>
          <a:xfrm>
            <a:off x="311700" y="1152475"/>
            <a:ext cx="499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 Configuration Template pattern builds on top of Configuration Resource and is especially suited when we need to operate applications in different environments with similar complex configurations.</a:t>
            </a:r>
            <a:endParaRPr sz="1200"/>
          </a:p>
          <a:p>
            <a:pPr indent="0" lvl="0" marL="457200" rtl="0" algn="l">
              <a:lnSpc>
                <a:spcPct val="100000"/>
              </a:lnSpc>
              <a:spcBef>
                <a:spcPts val="1600"/>
              </a:spcBef>
              <a:spcAft>
                <a:spcPts val="0"/>
              </a:spcAft>
              <a:buNone/>
            </a:pPr>
            <a:r>
              <a:rPr lang="en" sz="900">
                <a:solidFill>
                  <a:srgbClr val="222222"/>
                </a:solidFill>
                <a:highlight>
                  <a:srgbClr val="FFFFFF"/>
                </a:highlight>
              </a:rPr>
              <a:t>Problems:</a:t>
            </a:r>
            <a:endParaRPr sz="900">
              <a:solidFill>
                <a:srgbClr val="222222"/>
              </a:solidFill>
              <a:highlight>
                <a:srgbClr val="FFFFFF"/>
              </a:highlight>
            </a:endParaRPr>
          </a:p>
          <a:p>
            <a:pPr indent="-285750" lvl="0" marL="457200" rtl="0" algn="l">
              <a:lnSpc>
                <a:spcPct val="100000"/>
              </a:lnSpc>
              <a:spcBef>
                <a:spcPts val="0"/>
              </a:spcBef>
              <a:spcAft>
                <a:spcPts val="0"/>
              </a:spcAft>
              <a:buClr>
                <a:srgbClr val="222222"/>
              </a:buClr>
              <a:buSzPts val="900"/>
              <a:buChar char="❏"/>
            </a:pPr>
            <a:r>
              <a:rPr lang="en" sz="900">
                <a:solidFill>
                  <a:srgbClr val="222222"/>
                </a:solidFill>
                <a:highlight>
                  <a:srgbClr val="FFFFFF"/>
                </a:highlight>
              </a:rPr>
              <a:t>Sometimes configuration files can get large and complex. Putting the configuration files directly into ConfigMaps can be problematic since they have to be correctly embedded in the resource definition.</a:t>
            </a:r>
            <a:endParaRPr sz="900">
              <a:solidFill>
                <a:srgbClr val="222222"/>
              </a:solidFill>
              <a:highlight>
                <a:srgbClr val="FFFFFF"/>
              </a:highlight>
            </a:endParaRPr>
          </a:p>
          <a:p>
            <a:pPr indent="-285750" lvl="0" marL="457200" rtl="0" algn="l">
              <a:lnSpc>
                <a:spcPct val="100000"/>
              </a:lnSpc>
              <a:spcBef>
                <a:spcPts val="0"/>
              </a:spcBef>
              <a:spcAft>
                <a:spcPts val="0"/>
              </a:spcAft>
              <a:buClr>
                <a:srgbClr val="222222"/>
              </a:buClr>
              <a:buSzPts val="900"/>
              <a:buChar char="❏"/>
            </a:pPr>
            <a:r>
              <a:rPr lang="en" sz="900">
                <a:solidFill>
                  <a:srgbClr val="222222"/>
                </a:solidFill>
                <a:highlight>
                  <a:srgbClr val="FFFFFF"/>
                </a:highlight>
              </a:rPr>
              <a:t>The size of configurations is another consideration, as there is a limit on the sum of all values of ConfigMaps or Secrets, which is 1 MB (a limit imposed by the underlying backend store Etcd).</a:t>
            </a:r>
            <a:endParaRPr sz="900">
              <a:solidFill>
                <a:srgbClr val="222222"/>
              </a:solidFill>
              <a:highlight>
                <a:srgbClr val="FFFFFF"/>
              </a:highlight>
            </a:endParaRPr>
          </a:p>
          <a:p>
            <a:pPr indent="-285750" lvl="0" marL="457200" rtl="0" algn="l">
              <a:lnSpc>
                <a:spcPct val="100000"/>
              </a:lnSpc>
              <a:spcBef>
                <a:spcPts val="0"/>
              </a:spcBef>
              <a:spcAft>
                <a:spcPts val="0"/>
              </a:spcAft>
              <a:buClr>
                <a:srgbClr val="222222"/>
              </a:buClr>
              <a:buSzPts val="900"/>
              <a:buChar char="❏"/>
            </a:pPr>
            <a:r>
              <a:rPr lang="en" sz="900">
                <a:solidFill>
                  <a:srgbClr val="222222"/>
                </a:solidFill>
                <a:highlight>
                  <a:srgbClr val="FFFFFF"/>
                </a:highlight>
              </a:rPr>
              <a:t>Large configuration files typically differ only slightly for the different execution environments. This similarity leads to a lot of duplication and redundancy in the ConfigMaps because each environment has mostly the same data.</a:t>
            </a:r>
            <a:endParaRPr sz="1200"/>
          </a:p>
        </p:txBody>
      </p:sp>
      <p:pic>
        <p:nvPicPr>
          <p:cNvPr id="383" name="Google Shape;383;p51"/>
          <p:cNvPicPr preferRelativeResize="0"/>
          <p:nvPr/>
        </p:nvPicPr>
        <p:blipFill>
          <a:blip r:embed="rId3">
            <a:alphaModFix/>
          </a:blip>
          <a:stretch>
            <a:fillRect/>
          </a:stretch>
        </p:blipFill>
        <p:spPr>
          <a:xfrm>
            <a:off x="5383925" y="638300"/>
            <a:ext cx="2705675" cy="2540125"/>
          </a:xfrm>
          <a:prstGeom prst="rect">
            <a:avLst/>
          </a:prstGeom>
          <a:noFill/>
          <a:ln>
            <a:noFill/>
          </a:ln>
        </p:spPr>
      </p:pic>
      <p:pic>
        <p:nvPicPr>
          <p:cNvPr id="384" name="Google Shape;384;p51"/>
          <p:cNvPicPr preferRelativeResize="0"/>
          <p:nvPr/>
        </p:nvPicPr>
        <p:blipFill>
          <a:blip r:embed="rId4">
            <a:alphaModFix/>
          </a:blip>
          <a:stretch>
            <a:fillRect/>
          </a:stretch>
        </p:blipFill>
        <p:spPr>
          <a:xfrm>
            <a:off x="5261575" y="3311674"/>
            <a:ext cx="3570725" cy="1713450"/>
          </a:xfrm>
          <a:prstGeom prst="rect">
            <a:avLst/>
          </a:prstGeom>
          <a:noFill/>
          <a:ln>
            <a:noFill/>
          </a:ln>
        </p:spPr>
      </p:pic>
      <p:sp>
        <p:nvSpPr>
          <p:cNvPr id="385" name="Google Shape;385;p51"/>
          <p:cNvSpPr txBox="1"/>
          <p:nvPr/>
        </p:nvSpPr>
        <p:spPr>
          <a:xfrm>
            <a:off x="354250" y="4337575"/>
            <a:ext cx="3482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https://www.weave.works/blog/the-configuration-template-pattern</a:t>
            </a:r>
            <a:endParaRPr sz="9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Behavioral Patterns</a:t>
            </a:r>
            <a:endParaRPr/>
          </a:p>
        </p:txBody>
      </p:sp>
      <p:sp>
        <p:nvSpPr>
          <p:cNvPr id="391" name="Google Shape;391;p52"/>
          <p:cNvSpPr txBox="1"/>
          <p:nvPr/>
        </p:nvSpPr>
        <p:spPr>
          <a:xfrm>
            <a:off x="311700" y="1017725"/>
            <a:ext cx="42054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333333"/>
                </a:solidFill>
              </a:rPr>
              <a:t>These patterns describe the life-cycle guarantees of the Pods ensured by the managing platform. Depending on the type of workload, a Pod might run until completion as a batch job or be scheduled to run periodically. It might run as a daemon service or singleton. Picking the right life-cycle management primitive will help you run a Pod with the desired guarantees.</a:t>
            </a:r>
            <a:endParaRPr sz="1800"/>
          </a:p>
        </p:txBody>
      </p:sp>
      <p:pic>
        <p:nvPicPr>
          <p:cNvPr id="392" name="Google Shape;392;p52"/>
          <p:cNvPicPr preferRelativeResize="0"/>
          <p:nvPr/>
        </p:nvPicPr>
        <p:blipFill>
          <a:blip r:embed="rId3">
            <a:alphaModFix/>
          </a:blip>
          <a:stretch>
            <a:fillRect/>
          </a:stretch>
        </p:blipFill>
        <p:spPr>
          <a:xfrm>
            <a:off x="5006975" y="289175"/>
            <a:ext cx="2541325" cy="4696276"/>
          </a:xfrm>
          <a:prstGeom prst="rect">
            <a:avLst/>
          </a:prstGeom>
          <a:noFill/>
          <a:ln>
            <a:noFill/>
          </a:ln>
        </p:spPr>
      </p:pic>
      <p:sp>
        <p:nvSpPr>
          <p:cNvPr id="393" name="Google Shape;393;p52"/>
          <p:cNvSpPr txBox="1"/>
          <p:nvPr/>
        </p:nvSpPr>
        <p:spPr>
          <a:xfrm>
            <a:off x="5419950" y="4813000"/>
            <a:ext cx="2272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latin typeface="Roboto"/>
                <a:ea typeface="Roboto"/>
                <a:cs typeface="Roboto"/>
                <a:sym typeface="Roboto"/>
              </a:rPr>
              <a:t>Examples of Behavioral Patterns</a:t>
            </a:r>
            <a:endParaRPr i="1" sz="800">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Jobs</a:t>
            </a:r>
            <a:endParaRPr/>
          </a:p>
        </p:txBody>
      </p:sp>
      <p:sp>
        <p:nvSpPr>
          <p:cNvPr id="399" name="Google Shape;399;p5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sz="1200">
                <a:solidFill>
                  <a:srgbClr val="333333"/>
                </a:solidFill>
                <a:latin typeface="Arial"/>
                <a:ea typeface="Arial"/>
                <a:cs typeface="Arial"/>
                <a:sym typeface="Arial"/>
              </a:rPr>
              <a:t>Batch Job</a:t>
            </a:r>
            <a:r>
              <a:rPr lang="en" sz="1200">
                <a:solidFill>
                  <a:srgbClr val="333333"/>
                </a:solidFill>
                <a:latin typeface="Arial"/>
                <a:ea typeface="Arial"/>
                <a:cs typeface="Arial"/>
                <a:sym typeface="Arial"/>
              </a:rPr>
              <a:t> describes how to run an isolated, atomic unit of work until completion. This pattern is suited for managing isolated atomic units of work in a distributed environment.</a:t>
            </a:r>
            <a:endParaRPr sz="1200">
              <a:latin typeface="Arial"/>
              <a:ea typeface="Arial"/>
              <a:cs typeface="Arial"/>
              <a:sym typeface="Arial"/>
            </a:endParaRPr>
          </a:p>
        </p:txBody>
      </p:sp>
      <p:sp>
        <p:nvSpPr>
          <p:cNvPr id="400" name="Google Shape;400;p5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Daemon Service</a:t>
            </a:r>
            <a:endParaRPr/>
          </a:p>
        </p:txBody>
      </p:sp>
      <p:sp>
        <p:nvSpPr>
          <p:cNvPr id="406" name="Google Shape;406;p5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07" name="Google Shape;407;p5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Singleton Service</a:t>
            </a:r>
            <a:endParaRPr/>
          </a:p>
        </p:txBody>
      </p:sp>
      <p:sp>
        <p:nvSpPr>
          <p:cNvPr id="413" name="Google Shape;413;p5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14" name="Google Shape;414;p5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Stateful Service</a:t>
            </a:r>
            <a:endParaRPr/>
          </a:p>
        </p:txBody>
      </p:sp>
      <p:sp>
        <p:nvSpPr>
          <p:cNvPr id="420" name="Google Shape;420;p5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sz="1200">
                <a:solidFill>
                  <a:srgbClr val="333333"/>
                </a:solidFill>
                <a:latin typeface="Arial"/>
                <a:ea typeface="Arial"/>
                <a:cs typeface="Arial"/>
                <a:sym typeface="Arial"/>
              </a:rPr>
              <a:t>Stateful Service</a:t>
            </a:r>
            <a:r>
              <a:rPr lang="en" sz="1200">
                <a:solidFill>
                  <a:srgbClr val="333333"/>
                </a:solidFill>
                <a:latin typeface="Arial"/>
                <a:ea typeface="Arial"/>
                <a:cs typeface="Arial"/>
                <a:sym typeface="Arial"/>
              </a:rPr>
              <a:t> describes how to create and manage distributed stateful applications with Kubernetes. Such applications require features such as persistent identity, networking, storage, and ordinality. The StatefulSet primitive provides these building blocks with strong guarantees ideal for the management of stateful applications.</a:t>
            </a:r>
            <a:endParaRPr sz="1200">
              <a:latin typeface="Arial"/>
              <a:ea typeface="Arial"/>
              <a:cs typeface="Arial"/>
              <a:sym typeface="Arial"/>
            </a:endParaRPr>
          </a:p>
        </p:txBody>
      </p:sp>
      <p:sp>
        <p:nvSpPr>
          <p:cNvPr id="421" name="Google Shape;421;p5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 Discovery</a:t>
            </a:r>
            <a:endParaRPr/>
          </a:p>
        </p:txBody>
      </p:sp>
      <p:sp>
        <p:nvSpPr>
          <p:cNvPr id="427" name="Google Shape;427;p5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sz="1200">
                <a:solidFill>
                  <a:srgbClr val="333333"/>
                </a:solidFill>
                <a:latin typeface="Arial"/>
                <a:ea typeface="Arial"/>
                <a:cs typeface="Arial"/>
                <a:sym typeface="Arial"/>
              </a:rPr>
              <a:t>Service Discovery</a:t>
            </a:r>
            <a:r>
              <a:rPr lang="en" sz="1200">
                <a:solidFill>
                  <a:srgbClr val="333333"/>
                </a:solidFill>
                <a:latin typeface="Arial"/>
                <a:ea typeface="Arial"/>
                <a:cs typeface="Arial"/>
                <a:sym typeface="Arial"/>
              </a:rPr>
              <a:t> explains how clients can access and discover the instances that are providing application services. For this purpose, Kubernetes provides multiple mechanisms, depending on whether the service consumers and producers are located on or off the cluster.</a:t>
            </a:r>
            <a:endParaRPr sz="1200">
              <a:latin typeface="Arial"/>
              <a:ea typeface="Arial"/>
              <a:cs typeface="Arial"/>
              <a:sym typeface="Arial"/>
            </a:endParaRPr>
          </a:p>
        </p:txBody>
      </p:sp>
      <p:sp>
        <p:nvSpPr>
          <p:cNvPr id="428" name="Google Shape;428;p5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Self Awareness</a:t>
            </a:r>
            <a:endParaRPr/>
          </a:p>
        </p:txBody>
      </p:sp>
      <p:sp>
        <p:nvSpPr>
          <p:cNvPr id="434" name="Google Shape;434;p5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35" name="Google Shape;435;p5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Patterns</a:t>
            </a:r>
            <a:endParaRPr/>
          </a:p>
        </p:txBody>
      </p:sp>
      <p:sp>
        <p:nvSpPr>
          <p:cNvPr id="441" name="Google Shape;441;p5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333333"/>
                </a:solidFill>
                <a:latin typeface="Arial"/>
                <a:ea typeface="Arial"/>
                <a:cs typeface="Arial"/>
                <a:sym typeface="Arial"/>
              </a:rPr>
              <a:t>The patterns in this category are more complex and represent higher-level application management patterns. Some of the patterns here (such as Controller) are timeless, and Kubernetes itself is built on top of them.</a:t>
            </a:r>
            <a:endParaRPr sz="1200">
              <a:latin typeface="Arial"/>
              <a:ea typeface="Arial"/>
              <a:cs typeface="Arial"/>
              <a:sym typeface="Arial"/>
            </a:endParaRPr>
          </a:p>
        </p:txBody>
      </p:sp>
      <p:sp>
        <p:nvSpPr>
          <p:cNvPr id="442" name="Google Shape;442;p59"/>
          <p:cNvSpPr txBox="1"/>
          <p:nvPr/>
        </p:nvSpPr>
        <p:spPr>
          <a:xfrm>
            <a:off x="5326925" y="4218475"/>
            <a:ext cx="2272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latin typeface="Roboto"/>
                <a:ea typeface="Roboto"/>
                <a:cs typeface="Roboto"/>
                <a:sym typeface="Roboto"/>
              </a:rPr>
              <a:t>Examples of Advanced Patterns</a:t>
            </a:r>
            <a:endParaRPr i="1" sz="800">
              <a:latin typeface="Roboto"/>
              <a:ea typeface="Roboto"/>
              <a:cs typeface="Roboto"/>
              <a:sym typeface="Roboto"/>
            </a:endParaRPr>
          </a:p>
        </p:txBody>
      </p:sp>
      <p:pic>
        <p:nvPicPr>
          <p:cNvPr id="443" name="Google Shape;443;p59"/>
          <p:cNvPicPr preferRelativeResize="0"/>
          <p:nvPr/>
        </p:nvPicPr>
        <p:blipFill>
          <a:blip r:embed="rId3">
            <a:alphaModFix/>
          </a:blip>
          <a:stretch>
            <a:fillRect/>
          </a:stretch>
        </p:blipFill>
        <p:spPr>
          <a:xfrm>
            <a:off x="5213575" y="864613"/>
            <a:ext cx="2184254" cy="3414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4397150" y="2004475"/>
            <a:ext cx="4112225" cy="2650454"/>
          </a:xfrm>
          <a:prstGeom prst="rect">
            <a:avLst/>
          </a:prstGeom>
          <a:noFill/>
          <a:ln>
            <a:noFill/>
          </a:ln>
        </p:spPr>
      </p:pic>
      <p:sp>
        <p:nvSpPr>
          <p:cNvPr id="75" name="Google Shape;75;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 pattern for </a:t>
            </a:r>
            <a:r>
              <a:rPr lang="en"/>
              <a:t>Cloud Native Applications</a:t>
            </a:r>
            <a:endParaRPr/>
          </a:p>
        </p:txBody>
      </p:sp>
      <p:sp>
        <p:nvSpPr>
          <p:cNvPr id="76" name="Google Shape;76;p15"/>
          <p:cNvSpPr txBox="1"/>
          <p:nvPr/>
        </p:nvSpPr>
        <p:spPr>
          <a:xfrm>
            <a:off x="311700" y="1143275"/>
            <a:ext cx="86724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A </a:t>
            </a:r>
            <a:r>
              <a:rPr lang="en" sz="1100"/>
              <a:t>pattern describes a repeatable solution to a problem. Instead of giving step-by-step instructions to solving a problem, a pattern provides a blueprint for solving a whole class of similar problems. </a:t>
            </a:r>
            <a:endParaRPr sz="1100"/>
          </a:p>
          <a:p>
            <a:pPr indent="0" lvl="0" marL="0" rtl="0" algn="l">
              <a:spcBef>
                <a:spcPts val="0"/>
              </a:spcBef>
              <a:spcAft>
                <a:spcPts val="0"/>
              </a:spcAft>
              <a:buNone/>
            </a:pPr>
            <a:r>
              <a:rPr lang="en" sz="1100">
                <a:solidFill>
                  <a:schemeClr val="lt1"/>
                </a:solidFill>
                <a:highlight>
                  <a:srgbClr val="9900FF"/>
                </a:highlight>
              </a:rPr>
              <a:t>These K8s patterns is to help in design and develop cloud-native applications for the Kubernetes platform. Each object and capability added to Kubernetes represents a foundational tool that has been designed and purpose-built to solve specific need for the software designer.</a:t>
            </a:r>
            <a:endParaRPr sz="1100">
              <a:solidFill>
                <a:schemeClr val="lt1"/>
              </a:solidFill>
              <a:highlight>
                <a:srgbClr val="9900FF"/>
              </a:highlight>
            </a:endParaRPr>
          </a:p>
        </p:txBody>
      </p:sp>
      <p:sp>
        <p:nvSpPr>
          <p:cNvPr id="77" name="Google Shape;77;p15"/>
          <p:cNvSpPr txBox="1"/>
          <p:nvPr/>
        </p:nvSpPr>
        <p:spPr>
          <a:xfrm>
            <a:off x="167775" y="2129100"/>
            <a:ext cx="3795600" cy="2401200"/>
          </a:xfrm>
          <a:prstGeom prst="rect">
            <a:avLst/>
          </a:prstGeom>
          <a:noFill/>
          <a:ln>
            <a:noFill/>
          </a:ln>
        </p:spPr>
        <p:txBody>
          <a:bodyPr anchorCtr="0" anchor="t" bIns="91425" lIns="91425" spcFirstLastPara="1" rIns="91425" wrap="square" tIns="91425">
            <a:spAutoFit/>
          </a:bodyPr>
          <a:lstStyle/>
          <a:p>
            <a:pPr indent="-285750" lvl="0" marL="457200" rtl="0" algn="l">
              <a:spcBef>
                <a:spcPts val="0"/>
              </a:spcBef>
              <a:spcAft>
                <a:spcPts val="0"/>
              </a:spcAft>
              <a:buSzPts val="900"/>
              <a:buChar char="●"/>
            </a:pPr>
            <a:r>
              <a:rPr lang="en" sz="900">
                <a:highlight>
                  <a:srgbClr val="F6B26B"/>
                </a:highlight>
              </a:rPr>
              <a:t>Foundational Patterns,</a:t>
            </a:r>
            <a:r>
              <a:rPr lang="en" sz="900"/>
              <a:t> covers the core concepts of Kubernetes. These are the underlying principles and practices for building container-based cloud-native applications.</a:t>
            </a:r>
            <a:endParaRPr sz="900"/>
          </a:p>
          <a:p>
            <a:pPr indent="-285750" lvl="0" marL="457200" rtl="0" algn="l">
              <a:spcBef>
                <a:spcPts val="0"/>
              </a:spcBef>
              <a:spcAft>
                <a:spcPts val="0"/>
              </a:spcAft>
              <a:buSzPts val="900"/>
              <a:buChar char="●"/>
            </a:pPr>
            <a:r>
              <a:rPr lang="en" sz="900">
                <a:highlight>
                  <a:srgbClr val="F6B26B"/>
                </a:highlight>
              </a:rPr>
              <a:t>Structural Patterns</a:t>
            </a:r>
            <a:r>
              <a:rPr lang="en" sz="900"/>
              <a:t>, contains patterns related to organizing containers within a Pod, which is the atom of the Kubernetes platform.</a:t>
            </a:r>
            <a:endParaRPr sz="900"/>
          </a:p>
          <a:p>
            <a:pPr indent="-285750" lvl="0" marL="457200" rtl="0" algn="l">
              <a:spcBef>
                <a:spcPts val="0"/>
              </a:spcBef>
              <a:spcAft>
                <a:spcPts val="0"/>
              </a:spcAft>
              <a:buSzPts val="900"/>
              <a:buChar char="●"/>
            </a:pPr>
            <a:r>
              <a:rPr lang="en" sz="900">
                <a:highlight>
                  <a:srgbClr val="F6B26B"/>
                </a:highlight>
              </a:rPr>
              <a:t>Configuration Patterns,</a:t>
            </a:r>
            <a:r>
              <a:rPr lang="en" sz="900"/>
              <a:t> gives insight into the various ways application configuration can be handled in Kubernetes. These are very granular patterns, including concrete recipes for connecting applications to their configuration.</a:t>
            </a:r>
            <a:endParaRPr sz="900"/>
          </a:p>
          <a:p>
            <a:pPr indent="-285750" lvl="0" marL="457200" rtl="0" algn="l">
              <a:spcBef>
                <a:spcPts val="0"/>
              </a:spcBef>
              <a:spcAft>
                <a:spcPts val="0"/>
              </a:spcAft>
              <a:buSzPts val="900"/>
              <a:buChar char="●"/>
            </a:pPr>
            <a:r>
              <a:rPr lang="en" sz="900">
                <a:solidFill>
                  <a:schemeClr val="dk1"/>
                </a:solidFill>
                <a:highlight>
                  <a:srgbClr val="F6B26B"/>
                </a:highlight>
              </a:rPr>
              <a:t>Behavioral Patterns,</a:t>
            </a:r>
            <a:r>
              <a:rPr lang="en" sz="900">
                <a:solidFill>
                  <a:schemeClr val="dk1"/>
                </a:solidFill>
              </a:rPr>
              <a:t> describes patterns that add finer-grained concepts for managing various types of container and platform interactions.</a:t>
            </a:r>
            <a:endParaRPr sz="900"/>
          </a:p>
          <a:p>
            <a:pPr indent="-285750" lvl="0" marL="457200" rtl="0" algn="l">
              <a:spcBef>
                <a:spcPts val="0"/>
              </a:spcBef>
              <a:spcAft>
                <a:spcPts val="0"/>
              </a:spcAft>
              <a:buSzPts val="900"/>
              <a:buChar char="●"/>
            </a:pPr>
            <a:r>
              <a:rPr lang="en" sz="900">
                <a:highlight>
                  <a:srgbClr val="F6B26B"/>
                </a:highlight>
              </a:rPr>
              <a:t>Advanced Patterns</a:t>
            </a:r>
            <a:r>
              <a:rPr lang="en" sz="900"/>
              <a:t>, is a collection of advanced concepts, such as how the platform itself can be extended or how to build container images directly within the cluster.</a:t>
            </a:r>
            <a:endParaRPr sz="900"/>
          </a:p>
        </p:txBody>
      </p:sp>
      <p:sp>
        <p:nvSpPr>
          <p:cNvPr id="78" name="Google Shape;78;p15"/>
          <p:cNvSpPr txBox="1"/>
          <p:nvPr/>
        </p:nvSpPr>
        <p:spPr>
          <a:xfrm>
            <a:off x="201825" y="4578725"/>
            <a:ext cx="8672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highlight>
                  <a:srgbClr val="9900FF"/>
                </a:highlight>
              </a:rPr>
              <a:t>When Designing/developing/deploy application developer (who is using kubernetes as a cloud native runtime platform) needs to look into these kubernetes patterns as a solution to their application requirements.</a:t>
            </a:r>
            <a:endParaRPr sz="1100">
              <a:solidFill>
                <a:schemeClr val="lt1"/>
              </a:solidFill>
              <a:highlight>
                <a:srgbClr val="9900FF"/>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Controller</a:t>
            </a:r>
            <a:endParaRPr/>
          </a:p>
        </p:txBody>
      </p:sp>
      <p:pic>
        <p:nvPicPr>
          <p:cNvPr id="449" name="Google Shape;449;p60"/>
          <p:cNvPicPr preferRelativeResize="0"/>
          <p:nvPr/>
        </p:nvPicPr>
        <p:blipFill>
          <a:blip r:embed="rId3">
            <a:alphaModFix/>
          </a:blip>
          <a:stretch>
            <a:fillRect/>
          </a:stretch>
        </p:blipFill>
        <p:spPr>
          <a:xfrm>
            <a:off x="4413350" y="969075"/>
            <a:ext cx="4285000" cy="2102350"/>
          </a:xfrm>
          <a:prstGeom prst="rect">
            <a:avLst/>
          </a:prstGeom>
          <a:noFill/>
          <a:ln>
            <a:noFill/>
          </a:ln>
        </p:spPr>
      </p:pic>
      <p:sp>
        <p:nvSpPr>
          <p:cNvPr id="450" name="Google Shape;450;p60"/>
          <p:cNvSpPr txBox="1"/>
          <p:nvPr/>
        </p:nvSpPr>
        <p:spPr>
          <a:xfrm>
            <a:off x="311700" y="3161475"/>
            <a:ext cx="62616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Observe</a:t>
            </a:r>
            <a:r>
              <a:rPr lang="en" sz="1100"/>
              <a:t> </a:t>
            </a:r>
            <a:endParaRPr sz="1100"/>
          </a:p>
          <a:p>
            <a:pPr indent="0" lvl="0" marL="0" rtl="0" algn="l">
              <a:spcBef>
                <a:spcPts val="0"/>
              </a:spcBef>
              <a:spcAft>
                <a:spcPts val="0"/>
              </a:spcAft>
              <a:buNone/>
            </a:pPr>
            <a:r>
              <a:rPr lang="en" sz="1100"/>
              <a:t>Discover the actual state by watching for events issued by Kubernetes when an observed resource changes. </a:t>
            </a:r>
            <a:endParaRPr sz="1100"/>
          </a:p>
          <a:p>
            <a:pPr indent="0" lvl="0" marL="0" rtl="0" algn="l">
              <a:spcBef>
                <a:spcPts val="0"/>
              </a:spcBef>
              <a:spcAft>
                <a:spcPts val="0"/>
              </a:spcAft>
              <a:buNone/>
            </a:pPr>
            <a:r>
              <a:rPr b="1" lang="en" sz="1100"/>
              <a:t>Analyze</a:t>
            </a:r>
            <a:r>
              <a:rPr lang="en" sz="1100"/>
              <a:t> </a:t>
            </a:r>
            <a:endParaRPr sz="1100"/>
          </a:p>
          <a:p>
            <a:pPr indent="0" lvl="0" marL="0" rtl="0" algn="l">
              <a:spcBef>
                <a:spcPts val="0"/>
              </a:spcBef>
              <a:spcAft>
                <a:spcPts val="0"/>
              </a:spcAft>
              <a:buNone/>
            </a:pPr>
            <a:r>
              <a:rPr lang="en" sz="1100"/>
              <a:t>Determine the differences from the desired state. </a:t>
            </a:r>
            <a:endParaRPr sz="1100"/>
          </a:p>
          <a:p>
            <a:pPr indent="0" lvl="0" marL="0" rtl="0" algn="l">
              <a:spcBef>
                <a:spcPts val="0"/>
              </a:spcBef>
              <a:spcAft>
                <a:spcPts val="0"/>
              </a:spcAft>
              <a:buNone/>
            </a:pPr>
            <a:r>
              <a:rPr b="1" lang="en" sz="1100"/>
              <a:t>Act</a:t>
            </a:r>
            <a:r>
              <a:rPr lang="en" sz="1100"/>
              <a:t> </a:t>
            </a:r>
            <a:endParaRPr sz="1100"/>
          </a:p>
          <a:p>
            <a:pPr indent="0" lvl="0" marL="0" rtl="0" algn="l">
              <a:spcBef>
                <a:spcPts val="0"/>
              </a:spcBef>
              <a:spcAft>
                <a:spcPts val="0"/>
              </a:spcAft>
              <a:buNone/>
            </a:pPr>
            <a:r>
              <a:rPr lang="en" sz="1100"/>
              <a:t>Perform operations to drive the actual to the desired state.</a:t>
            </a:r>
            <a:endParaRPr sz="1100"/>
          </a:p>
        </p:txBody>
      </p:sp>
      <p:sp>
        <p:nvSpPr>
          <p:cNvPr id="451" name="Google Shape;451;p60"/>
          <p:cNvSpPr txBox="1"/>
          <p:nvPr/>
        </p:nvSpPr>
        <p:spPr>
          <a:xfrm>
            <a:off x="311700" y="1004300"/>
            <a:ext cx="3938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Controller</a:t>
            </a:r>
            <a:r>
              <a:rPr lang="en" sz="1200"/>
              <a:t> is a pattern that actively monitors and maintains a set of Kubernetes resources in a desired state. The heart of Kubernetes itself consists of a fleet of controllers that regularly watch and reconcile the current state of applications with the declared target state. This pattern describes how to leverage this core concept for extending the platform for our own applications.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Operator</a:t>
            </a:r>
            <a:endParaRPr/>
          </a:p>
        </p:txBody>
      </p:sp>
      <p:sp>
        <p:nvSpPr>
          <p:cNvPr id="457" name="Google Shape;457;p6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58" name="Google Shape;458;p6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Elastic Scale</a:t>
            </a:r>
            <a:endParaRPr/>
          </a:p>
        </p:txBody>
      </p:sp>
      <p:sp>
        <p:nvSpPr>
          <p:cNvPr id="464" name="Google Shape;464;p6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65" name="Google Shape;465;p6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457200" rtl="0" algn="ctr">
              <a:lnSpc>
                <a:spcPct val="115000"/>
              </a:lnSpc>
              <a:spcBef>
                <a:spcPts val="0"/>
              </a:spcBef>
              <a:spcAft>
                <a:spcPts val="1200"/>
              </a:spcAft>
              <a:buNone/>
            </a:pPr>
            <a:r>
              <a:rPr lang="en">
                <a:solidFill>
                  <a:srgbClr val="666666"/>
                </a:solidFill>
              </a:rPr>
              <a:t>Kubernetes Features</a:t>
            </a:r>
            <a:endParaRPr>
              <a:solidFill>
                <a:srgbClr val="666666"/>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666666"/>
                </a:solidFill>
              </a:rPr>
              <a:t>K8S Extensibility</a:t>
            </a:r>
            <a:endParaRPr/>
          </a:p>
        </p:txBody>
      </p:sp>
      <p:sp>
        <p:nvSpPr>
          <p:cNvPr id="476" name="Google Shape;476;p64"/>
          <p:cNvSpPr txBox="1"/>
          <p:nvPr>
            <p:ph idx="1" type="body"/>
          </p:nvPr>
        </p:nvSpPr>
        <p:spPr>
          <a:xfrm>
            <a:off x="281125" y="976150"/>
            <a:ext cx="5013900" cy="50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Extensibility</a:t>
            </a:r>
            <a:r>
              <a:rPr lang="en"/>
              <a:t>: </a:t>
            </a:r>
            <a:r>
              <a:rPr lang="en" sz="1200">
                <a:solidFill>
                  <a:srgbClr val="222222"/>
                </a:solidFill>
                <a:highlight>
                  <a:srgbClr val="FFFFFF"/>
                </a:highlight>
              </a:rPr>
              <a:t>Kubernetes is highly configurable and extensible. </a:t>
            </a:r>
            <a:endParaRPr/>
          </a:p>
        </p:txBody>
      </p:sp>
      <p:pic>
        <p:nvPicPr>
          <p:cNvPr id="477" name="Google Shape;477;p64"/>
          <p:cNvPicPr preferRelativeResize="0"/>
          <p:nvPr/>
        </p:nvPicPr>
        <p:blipFill>
          <a:blip r:embed="rId3">
            <a:alphaModFix/>
          </a:blip>
          <a:stretch>
            <a:fillRect/>
          </a:stretch>
        </p:blipFill>
        <p:spPr>
          <a:xfrm>
            <a:off x="278631" y="1618200"/>
            <a:ext cx="4596794" cy="1597132"/>
          </a:xfrm>
          <a:prstGeom prst="rect">
            <a:avLst/>
          </a:prstGeom>
          <a:noFill/>
          <a:ln>
            <a:noFill/>
          </a:ln>
        </p:spPr>
      </p:pic>
      <p:pic>
        <p:nvPicPr>
          <p:cNvPr id="478" name="Google Shape;478;p64"/>
          <p:cNvPicPr preferRelativeResize="0"/>
          <p:nvPr/>
        </p:nvPicPr>
        <p:blipFill>
          <a:blip r:embed="rId4">
            <a:alphaModFix/>
          </a:blip>
          <a:stretch>
            <a:fillRect/>
          </a:stretch>
        </p:blipFill>
        <p:spPr>
          <a:xfrm>
            <a:off x="250875" y="3254179"/>
            <a:ext cx="4624551" cy="1041271"/>
          </a:xfrm>
          <a:prstGeom prst="rect">
            <a:avLst/>
          </a:prstGeom>
          <a:noFill/>
          <a:ln>
            <a:noFill/>
          </a:ln>
        </p:spPr>
      </p:pic>
      <p:pic>
        <p:nvPicPr>
          <p:cNvPr id="479" name="Google Shape;479;p64"/>
          <p:cNvPicPr preferRelativeResize="0"/>
          <p:nvPr/>
        </p:nvPicPr>
        <p:blipFill>
          <a:blip r:embed="rId5">
            <a:alphaModFix/>
          </a:blip>
          <a:stretch>
            <a:fillRect/>
          </a:stretch>
        </p:blipFill>
        <p:spPr>
          <a:xfrm>
            <a:off x="6085324" y="373675"/>
            <a:ext cx="1786400" cy="3394150"/>
          </a:xfrm>
          <a:prstGeom prst="rect">
            <a:avLst/>
          </a:prstGeom>
          <a:noFill/>
          <a:ln>
            <a:noFill/>
          </a:ln>
        </p:spPr>
      </p:pic>
      <p:sp>
        <p:nvSpPr>
          <p:cNvPr id="480" name="Google Shape;480;p64"/>
          <p:cNvSpPr txBox="1"/>
          <p:nvPr>
            <p:ph idx="1" type="body"/>
          </p:nvPr>
        </p:nvSpPr>
        <p:spPr>
          <a:xfrm>
            <a:off x="6048825" y="3792150"/>
            <a:ext cx="2280000" cy="117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u="sng">
                <a:solidFill>
                  <a:srgbClr val="222222"/>
                </a:solidFill>
                <a:highlight>
                  <a:srgbClr val="FFFFFF"/>
                </a:highlight>
              </a:rPr>
              <a:t>Kubernetes Extension points</a:t>
            </a:r>
            <a:endParaRPr sz="900" u="sng">
              <a:solidFill>
                <a:srgbClr val="222222"/>
              </a:solidFill>
              <a:highlight>
                <a:srgbClr val="FFFFFF"/>
              </a:highlight>
            </a:endParaRPr>
          </a:p>
          <a:p>
            <a:pPr indent="0" lvl="0" marL="0" rtl="0" algn="l">
              <a:lnSpc>
                <a:spcPct val="100000"/>
              </a:lnSpc>
              <a:spcBef>
                <a:spcPts val="0"/>
              </a:spcBef>
              <a:spcAft>
                <a:spcPts val="0"/>
              </a:spcAft>
              <a:buNone/>
            </a:pPr>
            <a:r>
              <a:rPr lang="en" sz="900">
                <a:solidFill>
                  <a:srgbClr val="222222"/>
                </a:solidFill>
                <a:highlight>
                  <a:srgbClr val="FFFFFF"/>
                </a:highlight>
              </a:rPr>
              <a:t>1 Kubectl plugins</a:t>
            </a:r>
            <a:endParaRPr sz="900">
              <a:solidFill>
                <a:srgbClr val="222222"/>
              </a:solidFill>
              <a:highlight>
                <a:srgbClr val="FFFFFF"/>
              </a:highlight>
            </a:endParaRPr>
          </a:p>
          <a:p>
            <a:pPr indent="0" lvl="0" marL="0" rtl="0" algn="l">
              <a:lnSpc>
                <a:spcPct val="100000"/>
              </a:lnSpc>
              <a:spcBef>
                <a:spcPts val="0"/>
              </a:spcBef>
              <a:spcAft>
                <a:spcPts val="0"/>
              </a:spcAft>
              <a:buNone/>
            </a:pPr>
            <a:r>
              <a:rPr lang="en" sz="900">
                <a:solidFill>
                  <a:srgbClr val="222222"/>
                </a:solidFill>
                <a:highlight>
                  <a:srgbClr val="FFFFFF"/>
                </a:highlight>
              </a:rPr>
              <a:t>2 API Access Extensions Plugin</a:t>
            </a:r>
            <a:endParaRPr sz="900">
              <a:solidFill>
                <a:srgbClr val="222222"/>
              </a:solidFill>
              <a:highlight>
                <a:srgbClr val="FFFFFF"/>
              </a:highlight>
            </a:endParaRPr>
          </a:p>
          <a:p>
            <a:pPr indent="0" lvl="0" marL="0" rtl="0" algn="l">
              <a:lnSpc>
                <a:spcPct val="100000"/>
              </a:lnSpc>
              <a:spcBef>
                <a:spcPts val="0"/>
              </a:spcBef>
              <a:spcAft>
                <a:spcPts val="0"/>
              </a:spcAft>
              <a:buNone/>
            </a:pPr>
            <a:r>
              <a:rPr lang="en" sz="900">
                <a:solidFill>
                  <a:srgbClr val="222222"/>
                </a:solidFill>
                <a:highlight>
                  <a:srgbClr val="FFFFFF"/>
                </a:highlight>
              </a:rPr>
              <a:t>3 Custom Resources</a:t>
            </a:r>
            <a:endParaRPr sz="900">
              <a:solidFill>
                <a:srgbClr val="222222"/>
              </a:solidFill>
              <a:highlight>
                <a:srgbClr val="FFFFFF"/>
              </a:highlight>
            </a:endParaRPr>
          </a:p>
          <a:p>
            <a:pPr indent="0" lvl="0" marL="0" rtl="0" algn="l">
              <a:lnSpc>
                <a:spcPct val="100000"/>
              </a:lnSpc>
              <a:spcBef>
                <a:spcPts val="0"/>
              </a:spcBef>
              <a:spcAft>
                <a:spcPts val="0"/>
              </a:spcAft>
              <a:buNone/>
            </a:pPr>
            <a:r>
              <a:rPr lang="en" sz="900">
                <a:solidFill>
                  <a:srgbClr val="222222"/>
                </a:solidFill>
                <a:highlight>
                  <a:srgbClr val="FFFFFF"/>
                </a:highlight>
              </a:rPr>
              <a:t>4 Scheduler Extensions</a:t>
            </a:r>
            <a:endParaRPr sz="900">
              <a:solidFill>
                <a:srgbClr val="222222"/>
              </a:solidFill>
              <a:highlight>
                <a:srgbClr val="FFFFFF"/>
              </a:highlight>
            </a:endParaRPr>
          </a:p>
          <a:p>
            <a:pPr indent="0" lvl="0" marL="0" rtl="0" algn="l">
              <a:lnSpc>
                <a:spcPct val="100000"/>
              </a:lnSpc>
              <a:spcBef>
                <a:spcPts val="0"/>
              </a:spcBef>
              <a:spcAft>
                <a:spcPts val="0"/>
              </a:spcAft>
              <a:buNone/>
            </a:pPr>
            <a:r>
              <a:rPr lang="en" sz="900">
                <a:solidFill>
                  <a:srgbClr val="222222"/>
                </a:solidFill>
                <a:highlight>
                  <a:srgbClr val="FFFFFF"/>
                </a:highlight>
              </a:rPr>
              <a:t>5 Controllers/Operators</a:t>
            </a:r>
            <a:endParaRPr sz="900">
              <a:solidFill>
                <a:srgbClr val="222222"/>
              </a:solidFill>
              <a:highlight>
                <a:srgbClr val="FFFFFF"/>
              </a:highlight>
            </a:endParaRPr>
          </a:p>
          <a:p>
            <a:pPr indent="0" lvl="0" marL="0" rtl="0" algn="l">
              <a:lnSpc>
                <a:spcPct val="100000"/>
              </a:lnSpc>
              <a:spcBef>
                <a:spcPts val="0"/>
              </a:spcBef>
              <a:spcAft>
                <a:spcPts val="0"/>
              </a:spcAft>
              <a:buNone/>
            </a:pPr>
            <a:r>
              <a:rPr lang="en" sz="900">
                <a:solidFill>
                  <a:srgbClr val="222222"/>
                </a:solidFill>
                <a:highlight>
                  <a:srgbClr val="FFFFFF"/>
                </a:highlight>
              </a:rPr>
              <a:t>6 Network Plugins</a:t>
            </a:r>
            <a:endParaRPr sz="900">
              <a:solidFill>
                <a:srgbClr val="222222"/>
              </a:solidFill>
              <a:highlight>
                <a:srgbClr val="FFFFFF"/>
              </a:highlight>
            </a:endParaRPr>
          </a:p>
          <a:p>
            <a:pPr indent="0" lvl="0" marL="0" rtl="0" algn="l">
              <a:lnSpc>
                <a:spcPct val="100000"/>
              </a:lnSpc>
              <a:spcBef>
                <a:spcPts val="0"/>
              </a:spcBef>
              <a:spcAft>
                <a:spcPts val="0"/>
              </a:spcAft>
              <a:buNone/>
            </a:pPr>
            <a:r>
              <a:rPr lang="en" sz="900">
                <a:solidFill>
                  <a:srgbClr val="222222"/>
                </a:solidFill>
                <a:highlight>
                  <a:srgbClr val="FFFFFF"/>
                </a:highlight>
              </a:rPr>
              <a:t>7 Storage Plugins &amp; device Plugins</a:t>
            </a:r>
            <a:endParaRPr sz="900">
              <a:solidFill>
                <a:srgbClr val="222222"/>
              </a:solidFill>
              <a:highlight>
                <a:srgbClr val="FFFFFF"/>
              </a:highlight>
            </a:endParaRPr>
          </a:p>
          <a:p>
            <a:pPr indent="0" lvl="0" marL="0" rtl="0" algn="l">
              <a:lnSpc>
                <a:spcPct val="100000"/>
              </a:lnSpc>
              <a:spcBef>
                <a:spcPts val="0"/>
              </a:spcBef>
              <a:spcAft>
                <a:spcPts val="0"/>
              </a:spcAft>
              <a:buNone/>
            </a:pPr>
            <a:r>
              <a:t/>
            </a:r>
            <a:endParaRPr sz="900">
              <a:solidFill>
                <a:srgbClr val="222222"/>
              </a:solidFill>
              <a:highlight>
                <a:srgbClr val="FFFFFF"/>
              </a:highlight>
            </a:endParaRPr>
          </a:p>
          <a:p>
            <a:pPr indent="0" lvl="0" marL="0" rtl="0" algn="l">
              <a:lnSpc>
                <a:spcPct val="100000"/>
              </a:lnSpc>
              <a:spcBef>
                <a:spcPts val="0"/>
              </a:spcBef>
              <a:spcAft>
                <a:spcPts val="0"/>
              </a:spcAft>
              <a:buNone/>
            </a:pPr>
            <a:r>
              <a:t/>
            </a:r>
            <a:endParaRPr sz="900">
              <a:solidFill>
                <a:srgbClr val="222222"/>
              </a:solidFill>
              <a:highlight>
                <a:srgbClr val="FFFFFF"/>
              </a:high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Infrastructure </a:t>
            </a:r>
            <a:r>
              <a:rPr lang="en"/>
              <a:t>Extensibility</a:t>
            </a:r>
            <a:endParaRPr/>
          </a:p>
        </p:txBody>
      </p:sp>
      <p:sp>
        <p:nvSpPr>
          <p:cNvPr id="486" name="Google Shape;486;p65"/>
          <p:cNvSpPr txBox="1"/>
          <p:nvPr>
            <p:ph idx="1" type="body"/>
          </p:nvPr>
        </p:nvSpPr>
        <p:spPr>
          <a:xfrm>
            <a:off x="311700" y="1152475"/>
            <a:ext cx="61263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222222"/>
              </a:buClr>
              <a:buSzPts val="1200"/>
              <a:buAutoNum type="arabicPeriod"/>
            </a:pPr>
            <a:r>
              <a:rPr lang="en" sz="1200">
                <a:solidFill>
                  <a:srgbClr val="222222"/>
                </a:solidFill>
                <a:highlight>
                  <a:srgbClr val="FFFFFF"/>
                </a:highlight>
              </a:rPr>
              <a:t>The kubelet runs on servers, and helps pods appear like virtual servers with their own IPs on the cluster network. </a:t>
            </a:r>
            <a:r>
              <a:rPr lang="en" sz="1200">
                <a:solidFill>
                  <a:srgbClr val="3371E3"/>
                </a:solidFill>
                <a:highlight>
                  <a:srgbClr val="FFFFFF"/>
                </a:highlight>
                <a:uFill>
                  <a:noFill/>
                </a:uFill>
                <a:hlinkClick r:id="rId3">
                  <a:extLst>
                    <a:ext uri="{A12FA001-AC4F-418D-AE19-62706E023703}">
                      <ahyp:hlinkClr val="tx"/>
                    </a:ext>
                  </a:extLst>
                </a:hlinkClick>
              </a:rPr>
              <a:t>Network Plugins</a:t>
            </a:r>
            <a:r>
              <a:rPr lang="en" sz="1200">
                <a:solidFill>
                  <a:srgbClr val="222222"/>
                </a:solidFill>
                <a:highlight>
                  <a:srgbClr val="FFFFFF"/>
                </a:highlight>
              </a:rPr>
              <a:t> allow for different implementations of pod networking.</a:t>
            </a:r>
            <a:endParaRPr sz="1200">
              <a:solidFill>
                <a:srgbClr val="222222"/>
              </a:solidFill>
              <a:highlight>
                <a:srgbClr val="FFFFFF"/>
              </a:highlight>
            </a:endParaRPr>
          </a:p>
          <a:p>
            <a:pPr indent="-304800" lvl="0" marL="457200" rtl="0" algn="l">
              <a:spcBef>
                <a:spcPts val="0"/>
              </a:spcBef>
              <a:spcAft>
                <a:spcPts val="0"/>
              </a:spcAft>
              <a:buClr>
                <a:srgbClr val="222222"/>
              </a:buClr>
              <a:buSzPts val="1200"/>
              <a:buAutoNum type="arabicPeriod"/>
            </a:pPr>
            <a:r>
              <a:rPr lang="en" sz="1200">
                <a:solidFill>
                  <a:srgbClr val="222222"/>
                </a:solidFill>
                <a:highlight>
                  <a:srgbClr val="FFFFFF"/>
                </a:highlight>
              </a:rPr>
              <a:t>The kubelet also mounts and unmounts volumes for containers. New types of storage can be supported via </a:t>
            </a:r>
            <a:r>
              <a:rPr lang="en" sz="1200">
                <a:solidFill>
                  <a:srgbClr val="3371E3"/>
                </a:solidFill>
                <a:highlight>
                  <a:srgbClr val="FFFFFF"/>
                </a:highlight>
                <a:uFill>
                  <a:noFill/>
                </a:uFill>
                <a:hlinkClick r:id="rId4">
                  <a:extLst>
                    <a:ext uri="{A12FA001-AC4F-418D-AE19-62706E023703}">
                      <ahyp:hlinkClr val="tx"/>
                    </a:ext>
                  </a:extLst>
                </a:hlinkClick>
              </a:rPr>
              <a:t>Storage Plugins</a:t>
            </a:r>
            <a:r>
              <a:rPr lang="en" sz="1200">
                <a:solidFill>
                  <a:srgbClr val="222222"/>
                </a:solidFill>
                <a:highlight>
                  <a:srgbClr val="FFFFFF"/>
                </a:highlight>
              </a:rPr>
              <a:t>.</a:t>
            </a:r>
            <a:endParaRPr sz="1200">
              <a:solidFill>
                <a:srgbClr val="222222"/>
              </a:solidFill>
              <a:highlight>
                <a:srgbClr val="FFFFFF"/>
              </a:highlight>
            </a:endParaRPr>
          </a:p>
          <a:p>
            <a:pPr indent="-304800" lvl="0" marL="457200" rtl="0" algn="l">
              <a:spcBef>
                <a:spcPts val="0"/>
              </a:spcBef>
              <a:spcAft>
                <a:spcPts val="0"/>
              </a:spcAft>
              <a:buClr>
                <a:srgbClr val="222222"/>
              </a:buClr>
              <a:buSzPts val="1200"/>
              <a:buAutoNum type="arabicPeriod"/>
            </a:pPr>
            <a:r>
              <a:rPr lang="en" sz="1200">
                <a:solidFill>
                  <a:srgbClr val="222222"/>
                </a:solidFill>
                <a:highlight>
                  <a:srgbClr val="FFFFFF"/>
                </a:highlight>
              </a:rPr>
              <a:t>Device Plugins ??</a:t>
            </a:r>
            <a:endParaRPr sz="1200">
              <a:solidFill>
                <a:srgbClr val="222222"/>
              </a:solidFill>
              <a:highlight>
                <a:srgbClr val="FFFFFF"/>
              </a:highlight>
            </a:endParaRPr>
          </a:p>
          <a:p>
            <a:pPr indent="0" lvl="0" marL="0" rtl="0" algn="l">
              <a:spcBef>
                <a:spcPts val="1200"/>
              </a:spcBef>
              <a:spcAft>
                <a:spcPts val="16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 </a:t>
            </a:r>
            <a:r>
              <a:rPr lang="en"/>
              <a:t>Extensibility</a:t>
            </a:r>
            <a:endParaRPr/>
          </a:p>
        </p:txBody>
      </p:sp>
      <p:sp>
        <p:nvSpPr>
          <p:cNvPr id="492" name="Google Shape;492;p66"/>
          <p:cNvSpPr txBox="1"/>
          <p:nvPr>
            <p:ph idx="1" type="body"/>
          </p:nvPr>
        </p:nvSpPr>
        <p:spPr>
          <a:xfrm>
            <a:off x="311700" y="1152475"/>
            <a:ext cx="6126300" cy="761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solidFill>
                  <a:srgbClr val="222222"/>
                </a:solidFill>
                <a:highlight>
                  <a:srgbClr val="FFFFFF"/>
                </a:highlight>
              </a:rPr>
              <a:t>Users often interact with the Kubernetes API using </a:t>
            </a:r>
            <a:r>
              <a:rPr lang="en" sz="1000">
                <a:solidFill>
                  <a:srgbClr val="222222"/>
                </a:solidFill>
                <a:highlight>
                  <a:srgbClr val="FFFFFF"/>
                </a:highlight>
                <a:latin typeface="Courier New"/>
                <a:ea typeface="Courier New"/>
                <a:cs typeface="Courier New"/>
                <a:sym typeface="Courier New"/>
              </a:rPr>
              <a:t>kubectl</a:t>
            </a:r>
            <a:r>
              <a:rPr lang="en" sz="1200">
                <a:solidFill>
                  <a:srgbClr val="222222"/>
                </a:solidFill>
                <a:highlight>
                  <a:srgbClr val="FFFFFF"/>
                </a:highlight>
              </a:rPr>
              <a:t>. </a:t>
            </a:r>
            <a:r>
              <a:rPr lang="en" sz="1200">
                <a:solidFill>
                  <a:srgbClr val="3371E3"/>
                </a:solidFill>
                <a:highlight>
                  <a:srgbClr val="FFFFFF"/>
                </a:highlight>
                <a:uFill>
                  <a:noFill/>
                </a:uFill>
                <a:hlinkClick r:id="rId3">
                  <a:extLst>
                    <a:ext uri="{A12FA001-AC4F-418D-AE19-62706E023703}">
                      <ahyp:hlinkClr val="tx"/>
                    </a:ext>
                  </a:extLst>
                </a:hlinkClick>
              </a:rPr>
              <a:t>Kubectl plugins</a:t>
            </a:r>
            <a:r>
              <a:rPr lang="en" sz="1200">
                <a:solidFill>
                  <a:srgbClr val="222222"/>
                </a:solidFill>
                <a:highlight>
                  <a:srgbClr val="FFFFFF"/>
                </a:highlight>
              </a:rPr>
              <a:t> extend the kubectl binary. They only affect the individual user's local environment, and so cannot enforce site-wide policies.</a:t>
            </a:r>
            <a:endParaRPr/>
          </a:p>
        </p:txBody>
      </p:sp>
      <p:pic>
        <p:nvPicPr>
          <p:cNvPr id="493" name="Google Shape;493;p66"/>
          <p:cNvPicPr preferRelativeResize="0"/>
          <p:nvPr/>
        </p:nvPicPr>
        <p:blipFill>
          <a:blip r:embed="rId4">
            <a:alphaModFix/>
          </a:blip>
          <a:stretch>
            <a:fillRect/>
          </a:stretch>
        </p:blipFill>
        <p:spPr>
          <a:xfrm>
            <a:off x="6821250" y="987750"/>
            <a:ext cx="2011039" cy="3820974"/>
          </a:xfrm>
          <a:prstGeom prst="rect">
            <a:avLst/>
          </a:prstGeom>
          <a:noFill/>
          <a:ln>
            <a:noFill/>
          </a:ln>
        </p:spPr>
      </p:pic>
      <p:sp>
        <p:nvSpPr>
          <p:cNvPr id="494" name="Google Shape;494;p66"/>
          <p:cNvSpPr txBox="1"/>
          <p:nvPr/>
        </p:nvSpPr>
        <p:spPr>
          <a:xfrm>
            <a:off x="341250" y="2827050"/>
            <a:ext cx="60672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rgbClr val="222222"/>
                </a:solidFill>
                <a:highlight>
                  <a:srgbClr val="FFFFFF"/>
                </a:highlight>
                <a:latin typeface="Roboto"/>
                <a:ea typeface="Roboto"/>
                <a:cs typeface="Roboto"/>
                <a:sym typeface="Roboto"/>
              </a:rPr>
              <a:t>The API server handles all requests. Several types of extension points in the API server allow authenticating requests, or blocking them based on their content, editing content, and handling deletion. These are described in the </a:t>
            </a:r>
            <a:r>
              <a:rPr lang="en" sz="1200">
                <a:solidFill>
                  <a:srgbClr val="3371E3"/>
                </a:solidFill>
                <a:highlight>
                  <a:srgbClr val="FFFFFF"/>
                </a:highlight>
                <a:uFill>
                  <a:noFill/>
                </a:uFill>
                <a:latin typeface="Roboto"/>
                <a:ea typeface="Roboto"/>
                <a:cs typeface="Roboto"/>
                <a:sym typeface="Roboto"/>
                <a:hlinkClick r:id="rId5">
                  <a:extLst>
                    <a:ext uri="{A12FA001-AC4F-418D-AE19-62706E023703}">
                      <ahyp:hlinkClr val="tx"/>
                    </a:ext>
                  </a:extLst>
                </a:hlinkClick>
              </a:rPr>
              <a:t>API Access Extensions</a:t>
            </a:r>
            <a:r>
              <a:rPr lang="en" sz="1200">
                <a:solidFill>
                  <a:srgbClr val="222222"/>
                </a:solidFill>
                <a:highlight>
                  <a:srgbClr val="FFFFFF"/>
                </a:highlight>
                <a:latin typeface="Roboto"/>
                <a:ea typeface="Roboto"/>
                <a:cs typeface="Roboto"/>
                <a:sym typeface="Roboto"/>
              </a:rPr>
              <a:t> section.</a:t>
            </a:r>
            <a:endParaRPr sz="1800">
              <a:solidFill>
                <a:schemeClr val="dk2"/>
              </a:solidFill>
              <a:latin typeface="Roboto"/>
              <a:ea typeface="Roboto"/>
              <a:cs typeface="Roboto"/>
              <a:sym typeface="Roboto"/>
            </a:endParaRPr>
          </a:p>
        </p:txBody>
      </p:sp>
      <p:pic>
        <p:nvPicPr>
          <p:cNvPr id="495" name="Google Shape;495;p66"/>
          <p:cNvPicPr preferRelativeResize="0"/>
          <p:nvPr/>
        </p:nvPicPr>
        <p:blipFill>
          <a:blip r:embed="rId6">
            <a:alphaModFix/>
          </a:blip>
          <a:stretch>
            <a:fillRect/>
          </a:stretch>
        </p:blipFill>
        <p:spPr>
          <a:xfrm>
            <a:off x="401675" y="2004350"/>
            <a:ext cx="1695450" cy="3905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 </a:t>
            </a:r>
            <a:r>
              <a:rPr lang="en"/>
              <a:t>Extensibility</a:t>
            </a:r>
            <a:endParaRPr/>
          </a:p>
        </p:txBody>
      </p:sp>
      <p:sp>
        <p:nvSpPr>
          <p:cNvPr id="501" name="Google Shape;501;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rPr>
              <a:t>Much of the behavior of Kubernetes is implemented by programs called Controllers which are clients of the API server. Controllers are often used in conjunction with Custom Resources.</a:t>
            </a:r>
            <a:endParaRPr sz="1200">
              <a:solidFill>
                <a:srgbClr val="222222"/>
              </a:solidFill>
              <a:highlight>
                <a:srgbClr val="FFFFFF"/>
              </a:highlight>
            </a:endParaRPr>
          </a:p>
          <a:p>
            <a:pPr indent="0" lvl="0" marL="0" rtl="0" algn="l">
              <a:spcBef>
                <a:spcPts val="1200"/>
              </a:spcBef>
              <a:spcAft>
                <a:spcPts val="16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8"/>
          <p:cNvSpPr txBox="1"/>
          <p:nvPr>
            <p:ph type="title"/>
          </p:nvPr>
        </p:nvSpPr>
        <p:spPr>
          <a:xfrm>
            <a:off x="418000" y="1791025"/>
            <a:ext cx="5093400" cy="200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300"/>
              <a:t>THANK YOU</a:t>
            </a:r>
            <a:endParaRPr sz="5300">
              <a:latin typeface="Roboto Medium"/>
              <a:ea typeface="Roboto Medium"/>
              <a:cs typeface="Roboto Medium"/>
              <a:sym typeface="Roboto Medium"/>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9"/>
          <p:cNvSpPr txBox="1"/>
          <p:nvPr>
            <p:ph type="title"/>
          </p:nvPr>
        </p:nvSpPr>
        <p:spPr>
          <a:xfrm>
            <a:off x="1307825" y="2162950"/>
            <a:ext cx="6367800" cy="139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rPr>
              <a:t>Backup Slides</a:t>
            </a:r>
            <a:endParaRPr>
              <a:solidFill>
                <a:srgbClr val="666666"/>
              </a:solidFill>
              <a:latin typeface="Roboto Medium"/>
              <a:ea typeface="Roboto Medium"/>
              <a:cs typeface="Roboto Medium"/>
              <a:sym typeface="Roboto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Prerequisite</a:t>
            </a:r>
            <a:r>
              <a:rPr lang="en"/>
              <a:t>: </a:t>
            </a:r>
            <a:r>
              <a:rPr lang="en"/>
              <a:t>K8s Concepts for Developers</a:t>
            </a:r>
            <a:endParaRPr/>
          </a:p>
        </p:txBody>
      </p:sp>
      <p:pic>
        <p:nvPicPr>
          <p:cNvPr id="84" name="Google Shape;84;p16"/>
          <p:cNvPicPr preferRelativeResize="0"/>
          <p:nvPr/>
        </p:nvPicPr>
        <p:blipFill>
          <a:blip r:embed="rId3">
            <a:alphaModFix/>
          </a:blip>
          <a:stretch>
            <a:fillRect/>
          </a:stretch>
        </p:blipFill>
        <p:spPr>
          <a:xfrm>
            <a:off x="2109013" y="974675"/>
            <a:ext cx="4925976" cy="382097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Native Application</a:t>
            </a:r>
            <a:endParaRPr>
              <a:latin typeface="Roboto Medium"/>
              <a:ea typeface="Roboto Medium"/>
              <a:cs typeface="Roboto Medium"/>
              <a:sym typeface="Roboto Medium"/>
            </a:endParaRPr>
          </a:p>
        </p:txBody>
      </p:sp>
      <p:sp>
        <p:nvSpPr>
          <p:cNvPr id="517" name="Google Shape;517;p70"/>
          <p:cNvSpPr txBox="1"/>
          <p:nvPr/>
        </p:nvSpPr>
        <p:spPr>
          <a:xfrm>
            <a:off x="112725" y="2622850"/>
            <a:ext cx="2917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M</a:t>
            </a:r>
            <a:r>
              <a:rPr lang="en" sz="1000">
                <a:solidFill>
                  <a:schemeClr val="dk1"/>
                </a:solidFill>
              </a:rPr>
              <a:t>icroservices </a:t>
            </a:r>
            <a:r>
              <a:rPr lang="en" sz="1000">
                <a:solidFill>
                  <a:schemeClr val="dk1"/>
                </a:solidFill>
              </a:rPr>
              <a:t>architecture</a:t>
            </a:r>
            <a:r>
              <a:rPr lang="en" sz="1000">
                <a:solidFill>
                  <a:schemeClr val="dk1"/>
                </a:solidFill>
              </a:rPr>
              <a:t> style: Microservice architecture principles lets you create implementations that are optimized for scale, resiliency, and pace of change, which are common requirements for any modern software today.</a:t>
            </a:r>
            <a:endParaRPr sz="1000">
              <a:solidFill>
                <a:schemeClr val="dk1"/>
              </a:solidFill>
            </a:endParaRPr>
          </a:p>
        </p:txBody>
      </p:sp>
      <p:sp>
        <p:nvSpPr>
          <p:cNvPr id="518" name="Google Shape;518;p70"/>
          <p:cNvSpPr txBox="1"/>
          <p:nvPr/>
        </p:nvSpPr>
        <p:spPr>
          <a:xfrm>
            <a:off x="112725" y="3731050"/>
            <a:ext cx="2917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K</a:t>
            </a:r>
            <a:r>
              <a:rPr lang="en" sz="1000">
                <a:solidFill>
                  <a:schemeClr val="dk1"/>
                </a:solidFill>
              </a:rPr>
              <a:t>8s Patterns: Creating modular, reusable containers that are good cloud-native citizens is another fundamental prerequisite. With a growing number of containers in every organization comes the need to manage them using more effective methods and tools.</a:t>
            </a:r>
            <a:endParaRPr/>
          </a:p>
        </p:txBody>
      </p:sp>
      <p:sp>
        <p:nvSpPr>
          <p:cNvPr id="519" name="Google Shape;519;p70"/>
          <p:cNvSpPr txBox="1"/>
          <p:nvPr/>
        </p:nvSpPr>
        <p:spPr>
          <a:xfrm>
            <a:off x="111038" y="1121865"/>
            <a:ext cx="2917800" cy="1569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900">
                <a:solidFill>
                  <a:srgbClr val="151515"/>
                </a:solidFill>
                <a:highlight>
                  <a:srgbClr val="FFFFFF"/>
                </a:highlight>
              </a:rPr>
              <a:t>Cloud Native Applications</a:t>
            </a:r>
            <a:r>
              <a:rPr lang="en" sz="900">
                <a:solidFill>
                  <a:srgbClr val="151515"/>
                </a:solidFill>
                <a:highlight>
                  <a:srgbClr val="FFFFFF"/>
                </a:highlight>
              </a:rPr>
              <a:t> charateristics:</a:t>
            </a:r>
            <a:endParaRPr sz="900">
              <a:solidFill>
                <a:srgbClr val="151515"/>
              </a:solidFill>
              <a:highlight>
                <a:srgbClr val="FFFFFF"/>
              </a:highlight>
            </a:endParaRPr>
          </a:p>
          <a:p>
            <a:pPr indent="-285750" lvl="0" marL="457200" rtl="0" algn="l">
              <a:lnSpc>
                <a:spcPct val="100000"/>
              </a:lnSpc>
              <a:spcBef>
                <a:spcPts val="0"/>
              </a:spcBef>
              <a:spcAft>
                <a:spcPts val="0"/>
              </a:spcAft>
              <a:buClr>
                <a:srgbClr val="151515"/>
              </a:buClr>
              <a:buSzPts val="900"/>
              <a:buChar char="●"/>
            </a:pPr>
            <a:r>
              <a:rPr lang="en" sz="900">
                <a:solidFill>
                  <a:srgbClr val="151515"/>
                </a:solidFill>
                <a:highlight>
                  <a:srgbClr val="FFFFFF"/>
                </a:highlight>
              </a:rPr>
              <a:t>Use cloud platform services.</a:t>
            </a:r>
            <a:endParaRPr sz="900">
              <a:solidFill>
                <a:srgbClr val="151515"/>
              </a:solidFill>
              <a:highlight>
                <a:srgbClr val="FFFFFF"/>
              </a:highlight>
            </a:endParaRPr>
          </a:p>
          <a:p>
            <a:pPr indent="-285750" lvl="0" marL="457200" rtl="0" algn="l">
              <a:lnSpc>
                <a:spcPct val="100000"/>
              </a:lnSpc>
              <a:spcBef>
                <a:spcPts val="0"/>
              </a:spcBef>
              <a:spcAft>
                <a:spcPts val="0"/>
              </a:spcAft>
              <a:buClr>
                <a:srgbClr val="151515"/>
              </a:buClr>
              <a:buSzPts val="900"/>
              <a:buChar char="●"/>
            </a:pPr>
            <a:r>
              <a:rPr lang="en" sz="900">
                <a:solidFill>
                  <a:srgbClr val="151515"/>
                </a:solidFill>
                <a:highlight>
                  <a:srgbClr val="FFFFFF"/>
                </a:highlight>
              </a:rPr>
              <a:t>Scale horizontally.</a:t>
            </a:r>
            <a:endParaRPr sz="900">
              <a:solidFill>
                <a:srgbClr val="151515"/>
              </a:solidFill>
              <a:highlight>
                <a:srgbClr val="FFFFFF"/>
              </a:highlight>
            </a:endParaRPr>
          </a:p>
          <a:p>
            <a:pPr indent="-285750" lvl="0" marL="457200" rtl="0" algn="l">
              <a:lnSpc>
                <a:spcPct val="100000"/>
              </a:lnSpc>
              <a:spcBef>
                <a:spcPts val="0"/>
              </a:spcBef>
              <a:spcAft>
                <a:spcPts val="0"/>
              </a:spcAft>
              <a:buClr>
                <a:srgbClr val="151515"/>
              </a:buClr>
              <a:buSzPts val="900"/>
              <a:buChar char="●"/>
            </a:pPr>
            <a:r>
              <a:rPr lang="en" sz="900">
                <a:solidFill>
                  <a:srgbClr val="151515"/>
                </a:solidFill>
                <a:highlight>
                  <a:srgbClr val="FFFFFF"/>
                </a:highlight>
              </a:rPr>
              <a:t>Scale automatically, using proactive and reactive actions.</a:t>
            </a:r>
            <a:endParaRPr sz="900">
              <a:solidFill>
                <a:srgbClr val="151515"/>
              </a:solidFill>
              <a:highlight>
                <a:srgbClr val="FFFFFF"/>
              </a:highlight>
            </a:endParaRPr>
          </a:p>
          <a:p>
            <a:pPr indent="-285750" lvl="0" marL="457200" rtl="0" algn="l">
              <a:lnSpc>
                <a:spcPct val="100000"/>
              </a:lnSpc>
              <a:spcBef>
                <a:spcPts val="0"/>
              </a:spcBef>
              <a:spcAft>
                <a:spcPts val="0"/>
              </a:spcAft>
              <a:buClr>
                <a:srgbClr val="151515"/>
              </a:buClr>
              <a:buSzPts val="900"/>
              <a:buChar char="●"/>
            </a:pPr>
            <a:r>
              <a:rPr lang="en" sz="900">
                <a:solidFill>
                  <a:srgbClr val="151515"/>
                </a:solidFill>
                <a:highlight>
                  <a:srgbClr val="FFFFFF"/>
                </a:highlight>
              </a:rPr>
              <a:t>Handle node and transient failures without degrading.</a:t>
            </a:r>
            <a:endParaRPr sz="900">
              <a:solidFill>
                <a:srgbClr val="151515"/>
              </a:solidFill>
              <a:highlight>
                <a:srgbClr val="FFFFFF"/>
              </a:highlight>
            </a:endParaRPr>
          </a:p>
          <a:p>
            <a:pPr indent="-285750" lvl="0" marL="457200" rtl="0" algn="l">
              <a:lnSpc>
                <a:spcPct val="100000"/>
              </a:lnSpc>
              <a:spcBef>
                <a:spcPts val="0"/>
              </a:spcBef>
              <a:spcAft>
                <a:spcPts val="0"/>
              </a:spcAft>
              <a:buClr>
                <a:srgbClr val="151515"/>
              </a:buClr>
              <a:buSzPts val="900"/>
              <a:buChar char="●"/>
            </a:pPr>
            <a:r>
              <a:rPr lang="en" sz="900">
                <a:solidFill>
                  <a:srgbClr val="151515"/>
                </a:solidFill>
                <a:highlight>
                  <a:srgbClr val="FFFFFF"/>
                </a:highlight>
              </a:rPr>
              <a:t>Feature non-blocking asynchronous communication in a loosely coupled architecture.</a:t>
            </a:r>
            <a:endParaRPr sz="900">
              <a:solidFill>
                <a:srgbClr val="151515"/>
              </a:solidFill>
              <a:highlight>
                <a:srgbClr val="FFFFFF"/>
              </a:highlight>
            </a:endParaRPr>
          </a:p>
        </p:txBody>
      </p:sp>
      <p:pic>
        <p:nvPicPr>
          <p:cNvPr id="520" name="Google Shape;520;p70"/>
          <p:cNvPicPr preferRelativeResize="0"/>
          <p:nvPr/>
        </p:nvPicPr>
        <p:blipFill>
          <a:blip r:embed="rId3">
            <a:alphaModFix/>
          </a:blip>
          <a:stretch>
            <a:fillRect/>
          </a:stretch>
        </p:blipFill>
        <p:spPr>
          <a:xfrm>
            <a:off x="6945298" y="0"/>
            <a:ext cx="2198705" cy="5143500"/>
          </a:xfrm>
          <a:prstGeom prst="rect">
            <a:avLst/>
          </a:prstGeom>
          <a:noFill/>
          <a:ln>
            <a:noFill/>
          </a:ln>
        </p:spPr>
      </p:pic>
      <p:pic>
        <p:nvPicPr>
          <p:cNvPr id="521" name="Google Shape;521;p70"/>
          <p:cNvPicPr preferRelativeResize="0"/>
          <p:nvPr/>
        </p:nvPicPr>
        <p:blipFill>
          <a:blip r:embed="rId4">
            <a:alphaModFix/>
          </a:blip>
          <a:stretch>
            <a:fillRect/>
          </a:stretch>
        </p:blipFill>
        <p:spPr>
          <a:xfrm>
            <a:off x="4572000" y="17325"/>
            <a:ext cx="2357942" cy="510885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71"/>
          <p:cNvPicPr preferRelativeResize="0"/>
          <p:nvPr/>
        </p:nvPicPr>
        <p:blipFill>
          <a:blip r:embed="rId3">
            <a:alphaModFix/>
          </a:blip>
          <a:stretch>
            <a:fillRect/>
          </a:stretch>
        </p:blipFill>
        <p:spPr>
          <a:xfrm>
            <a:off x="1242375" y="1156750"/>
            <a:ext cx="5839100" cy="3743800"/>
          </a:xfrm>
          <a:prstGeom prst="rect">
            <a:avLst/>
          </a:prstGeom>
          <a:noFill/>
          <a:ln>
            <a:noFill/>
          </a:ln>
        </p:spPr>
      </p:pic>
      <p:sp>
        <p:nvSpPr>
          <p:cNvPr id="527" name="Google Shape;527;p71"/>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solidFill>
                  <a:schemeClr val="lt1"/>
                </a:solidFill>
              </a:rPr>
              <a:t>Java concept and k8s similarity</a:t>
            </a:r>
            <a:endParaRPr sz="4400">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2"/>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solidFill>
                  <a:schemeClr val="lt1"/>
                </a:solidFill>
              </a:rPr>
              <a:t>K8s resources in a typical Cloud native application</a:t>
            </a:r>
            <a:endParaRPr sz="4400">
              <a:solidFill>
                <a:schemeClr val="lt1"/>
              </a:solidFill>
            </a:endParaRPr>
          </a:p>
        </p:txBody>
      </p:sp>
      <p:pic>
        <p:nvPicPr>
          <p:cNvPr id="533" name="Google Shape;533;p72"/>
          <p:cNvPicPr preferRelativeResize="0"/>
          <p:nvPr/>
        </p:nvPicPr>
        <p:blipFill>
          <a:blip r:embed="rId3">
            <a:alphaModFix/>
          </a:blip>
          <a:stretch>
            <a:fillRect/>
          </a:stretch>
        </p:blipFill>
        <p:spPr>
          <a:xfrm>
            <a:off x="1208775" y="1345575"/>
            <a:ext cx="5619750" cy="3305175"/>
          </a:xfrm>
          <a:prstGeom prst="rect">
            <a:avLst/>
          </a:prstGeom>
          <a:noFill/>
          <a:ln>
            <a:noFill/>
          </a:ln>
        </p:spPr>
      </p:pic>
      <p:sp>
        <p:nvSpPr>
          <p:cNvPr id="534" name="Google Shape;534;p72"/>
          <p:cNvSpPr txBox="1"/>
          <p:nvPr/>
        </p:nvSpPr>
        <p:spPr>
          <a:xfrm>
            <a:off x="1449800" y="4851000"/>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https://livebook.manning.com/book/kubernetes-in-action/chapter-17/</a:t>
            </a:r>
            <a:endParaRPr sz="7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Useful Links</a:t>
            </a:r>
            <a:endParaRPr/>
          </a:p>
        </p:txBody>
      </p:sp>
      <p:sp>
        <p:nvSpPr>
          <p:cNvPr id="540" name="Google Shape;540;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u="sng">
                <a:solidFill>
                  <a:schemeClr val="hlink"/>
                </a:solidFill>
                <a:hlinkClick r:id="rId3"/>
              </a:rPr>
              <a:t>https://www.redhat.com/cms/managed-files/cm-oreilly-kubernetes-patterns-ebook-f19824-201910-en.pdf</a:t>
            </a:r>
            <a:endParaRPr sz="16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5290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Foundational Patterns</a:t>
            </a:r>
            <a:endParaRPr/>
          </a:p>
        </p:txBody>
      </p:sp>
      <p:sp>
        <p:nvSpPr>
          <p:cNvPr id="90" name="Google Shape;90;p17"/>
          <p:cNvSpPr txBox="1"/>
          <p:nvPr>
            <p:ph idx="1" type="body"/>
          </p:nvPr>
        </p:nvSpPr>
        <p:spPr>
          <a:xfrm>
            <a:off x="311700" y="1231800"/>
            <a:ext cx="4879800" cy="19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Foundational patterns describe a number of fundamental principles that containerized applications </a:t>
            </a:r>
            <a:endParaRPr/>
          </a:p>
          <a:p>
            <a:pPr indent="-317500" lvl="0" marL="457200" rtl="0" algn="l">
              <a:spcBef>
                <a:spcPts val="1600"/>
              </a:spcBef>
              <a:spcAft>
                <a:spcPts val="0"/>
              </a:spcAft>
              <a:buSzPts val="1400"/>
              <a:buChar char="-"/>
            </a:pPr>
            <a:r>
              <a:rPr lang="en"/>
              <a:t>Must comply with in order to become good cloud-native citizens. </a:t>
            </a:r>
            <a:endParaRPr/>
          </a:p>
          <a:p>
            <a:pPr indent="-317500" lvl="0" marL="457200" rtl="0" algn="l">
              <a:spcBef>
                <a:spcPts val="0"/>
              </a:spcBef>
              <a:spcAft>
                <a:spcPts val="0"/>
              </a:spcAft>
              <a:buSzPts val="1400"/>
              <a:buChar char="-"/>
            </a:pPr>
            <a:r>
              <a:rPr lang="en"/>
              <a:t>Adhering to these principles will help ensure your applications are suitable for automation.</a:t>
            </a:r>
            <a:endParaRPr/>
          </a:p>
        </p:txBody>
      </p:sp>
      <p:pic>
        <p:nvPicPr>
          <p:cNvPr id="91" name="Google Shape;91;p17"/>
          <p:cNvPicPr preferRelativeResize="0"/>
          <p:nvPr/>
        </p:nvPicPr>
        <p:blipFill>
          <a:blip r:embed="rId3">
            <a:alphaModFix/>
          </a:blip>
          <a:stretch>
            <a:fillRect/>
          </a:stretch>
        </p:blipFill>
        <p:spPr>
          <a:xfrm>
            <a:off x="5660775" y="152775"/>
            <a:ext cx="2449200" cy="4679701"/>
          </a:xfrm>
          <a:prstGeom prst="rect">
            <a:avLst/>
          </a:prstGeom>
          <a:noFill/>
          <a:ln>
            <a:noFill/>
          </a:ln>
        </p:spPr>
      </p:pic>
      <p:sp>
        <p:nvSpPr>
          <p:cNvPr id="92" name="Google Shape;92;p17"/>
          <p:cNvSpPr txBox="1"/>
          <p:nvPr/>
        </p:nvSpPr>
        <p:spPr>
          <a:xfrm>
            <a:off x="5877150" y="4736800"/>
            <a:ext cx="2272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latin typeface="Roboto"/>
                <a:ea typeface="Roboto"/>
                <a:cs typeface="Roboto"/>
                <a:sym typeface="Roboto"/>
              </a:rPr>
              <a:t>Examples of Foundational Patterns</a:t>
            </a:r>
            <a:endParaRPr i="1" sz="800">
              <a:latin typeface="Roboto"/>
              <a:ea typeface="Roboto"/>
              <a:cs typeface="Roboto"/>
              <a:sym typeface="Roboto"/>
            </a:endParaRPr>
          </a:p>
        </p:txBody>
      </p:sp>
      <p:sp>
        <p:nvSpPr>
          <p:cNvPr id="93" name="Google Shape;93;p17"/>
          <p:cNvSpPr txBox="1"/>
          <p:nvPr/>
        </p:nvSpPr>
        <p:spPr>
          <a:xfrm>
            <a:off x="837825" y="3313025"/>
            <a:ext cx="3000000" cy="992700"/>
          </a:xfrm>
          <a:prstGeom prst="rect">
            <a:avLst/>
          </a:prstGeom>
          <a:noFill/>
          <a:ln>
            <a:noFill/>
          </a:ln>
        </p:spPr>
        <p:txBody>
          <a:bodyPr anchorCtr="0" anchor="t" bIns="91425" lIns="91425" spcFirstLastPara="1" rIns="91425" wrap="square" tIns="91425">
            <a:spAutoFit/>
          </a:bodyPr>
          <a:lstStyle/>
          <a:p>
            <a:pPr indent="-295275" lvl="0" marL="457200" rtl="0" algn="l">
              <a:spcBef>
                <a:spcPts val="0"/>
              </a:spcBef>
              <a:spcAft>
                <a:spcPts val="0"/>
              </a:spcAft>
              <a:buClr>
                <a:srgbClr val="0000FF"/>
              </a:buClr>
              <a:buSzPts val="1050"/>
              <a:buFont typeface="Cambria"/>
              <a:buChar char="❏"/>
            </a:pPr>
            <a:r>
              <a:rPr lang="en" sz="1050">
                <a:solidFill>
                  <a:schemeClr val="dk1"/>
                </a:solidFill>
                <a:latin typeface="Cambria"/>
                <a:ea typeface="Cambria"/>
                <a:cs typeface="Cambria"/>
                <a:sym typeface="Cambria"/>
              </a:rPr>
              <a:t>Predictable Demands</a:t>
            </a:r>
            <a:endParaRPr sz="1050">
              <a:solidFill>
                <a:schemeClr val="dk1"/>
              </a:solidFill>
              <a:latin typeface="Cambria"/>
              <a:ea typeface="Cambria"/>
              <a:cs typeface="Cambria"/>
              <a:sym typeface="Cambria"/>
            </a:endParaRPr>
          </a:p>
          <a:p>
            <a:pPr indent="-295275" lvl="0" marL="457200" rtl="0" algn="l">
              <a:spcBef>
                <a:spcPts val="0"/>
              </a:spcBef>
              <a:spcAft>
                <a:spcPts val="0"/>
              </a:spcAft>
              <a:buClr>
                <a:srgbClr val="0000FF"/>
              </a:buClr>
              <a:buSzPts val="1050"/>
              <a:buFont typeface="Cambria"/>
              <a:buChar char="❏"/>
            </a:pPr>
            <a:r>
              <a:rPr lang="en" sz="1050">
                <a:solidFill>
                  <a:schemeClr val="dk1"/>
                </a:solidFill>
                <a:latin typeface="Cambria"/>
                <a:ea typeface="Cambria"/>
                <a:cs typeface="Cambria"/>
                <a:sym typeface="Cambria"/>
              </a:rPr>
              <a:t>Declarative Deployment</a:t>
            </a:r>
            <a:endParaRPr sz="1050">
              <a:solidFill>
                <a:schemeClr val="dk1"/>
              </a:solidFill>
              <a:latin typeface="Cambria"/>
              <a:ea typeface="Cambria"/>
              <a:cs typeface="Cambria"/>
              <a:sym typeface="Cambria"/>
            </a:endParaRPr>
          </a:p>
          <a:p>
            <a:pPr indent="-295275" lvl="0" marL="457200" rtl="0" algn="l">
              <a:spcBef>
                <a:spcPts val="0"/>
              </a:spcBef>
              <a:spcAft>
                <a:spcPts val="0"/>
              </a:spcAft>
              <a:buClr>
                <a:srgbClr val="0000FF"/>
              </a:buClr>
              <a:buSzPts val="1050"/>
              <a:buFont typeface="Cambria"/>
              <a:buChar char="❏"/>
            </a:pPr>
            <a:r>
              <a:rPr lang="en" sz="1050">
                <a:solidFill>
                  <a:schemeClr val="dk1"/>
                </a:solidFill>
                <a:latin typeface="Cambria"/>
                <a:ea typeface="Cambria"/>
                <a:cs typeface="Cambria"/>
                <a:sym typeface="Cambria"/>
              </a:rPr>
              <a:t>Health Probe</a:t>
            </a:r>
            <a:endParaRPr sz="1050">
              <a:solidFill>
                <a:schemeClr val="dk1"/>
              </a:solidFill>
              <a:latin typeface="Cambria"/>
              <a:ea typeface="Cambria"/>
              <a:cs typeface="Cambria"/>
              <a:sym typeface="Cambria"/>
            </a:endParaRPr>
          </a:p>
          <a:p>
            <a:pPr indent="-295275" lvl="0" marL="457200" rtl="0" algn="l">
              <a:spcBef>
                <a:spcPts val="0"/>
              </a:spcBef>
              <a:spcAft>
                <a:spcPts val="0"/>
              </a:spcAft>
              <a:buClr>
                <a:srgbClr val="0000FF"/>
              </a:buClr>
              <a:buSzPts val="1050"/>
              <a:buFont typeface="Cambria"/>
              <a:buChar char="❏"/>
            </a:pPr>
            <a:r>
              <a:rPr lang="en" sz="1050">
                <a:solidFill>
                  <a:schemeClr val="dk1"/>
                </a:solidFill>
                <a:latin typeface="Cambria"/>
                <a:ea typeface="Cambria"/>
                <a:cs typeface="Cambria"/>
                <a:sym typeface="Cambria"/>
              </a:rPr>
              <a:t>Managed Lifecycle</a:t>
            </a:r>
            <a:endParaRPr sz="1050">
              <a:solidFill>
                <a:schemeClr val="dk1"/>
              </a:solidFill>
              <a:latin typeface="Cambria"/>
              <a:ea typeface="Cambria"/>
              <a:cs typeface="Cambria"/>
              <a:sym typeface="Cambria"/>
            </a:endParaRPr>
          </a:p>
          <a:p>
            <a:pPr indent="-295275" lvl="0" marL="457200" rtl="0" algn="l">
              <a:spcBef>
                <a:spcPts val="0"/>
              </a:spcBef>
              <a:spcAft>
                <a:spcPts val="0"/>
              </a:spcAft>
              <a:buClr>
                <a:srgbClr val="0000FF"/>
              </a:buClr>
              <a:buSzPts val="1050"/>
              <a:buFont typeface="Cambria"/>
              <a:buChar char="❏"/>
            </a:pPr>
            <a:r>
              <a:rPr lang="en" sz="1050">
                <a:solidFill>
                  <a:schemeClr val="dk1"/>
                </a:solidFill>
                <a:latin typeface="Cambria"/>
                <a:ea typeface="Cambria"/>
                <a:cs typeface="Cambria"/>
                <a:sym typeface="Cambria"/>
              </a:rPr>
              <a:t>Automated Placement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Pattern: </a:t>
            </a:r>
            <a:r>
              <a:rPr lang="en"/>
              <a:t>Predictable Demands</a:t>
            </a:r>
            <a:endParaRPr/>
          </a:p>
        </p:txBody>
      </p:sp>
      <p:sp>
        <p:nvSpPr>
          <p:cNvPr id="99" name="Google Shape;99;p18"/>
          <p:cNvSpPr txBox="1"/>
          <p:nvPr/>
        </p:nvSpPr>
        <p:spPr>
          <a:xfrm>
            <a:off x="311700" y="1947900"/>
            <a:ext cx="7461900" cy="2216400"/>
          </a:xfrm>
          <a:prstGeom prst="rect">
            <a:avLst/>
          </a:prstGeom>
          <a:solidFill>
            <a:srgbClr val="B6D7A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200"/>
              <a:t>Problem: </a:t>
            </a:r>
            <a:r>
              <a:rPr lang="en" sz="1200"/>
              <a:t>Defining application characteristics such as cpu, memory, persistence storage etc. and passing them to the managing platform is a fundamental prerequisite for a good cloud-native applications. This definition helps is below way:</a:t>
            </a:r>
            <a:endParaRPr sz="1200"/>
          </a:p>
          <a:p>
            <a:pPr indent="0" lvl="0" marL="0" rtl="0" algn="l">
              <a:spcBef>
                <a:spcPts val="0"/>
              </a:spcBef>
              <a:spcAft>
                <a:spcPts val="0"/>
              </a:spcAft>
              <a:buNone/>
            </a:pPr>
            <a:r>
              <a:t/>
            </a:r>
            <a:endParaRPr b="1"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Efficient scheduling: </a:t>
            </a:r>
            <a:r>
              <a:rPr lang="en" sz="1200">
                <a:solidFill>
                  <a:schemeClr val="dk1"/>
                </a:solidFill>
              </a:rPr>
              <a:t>Kubernetes can make intelligent decisions for where to place a container on the cluster for most </a:t>
            </a:r>
            <a:r>
              <a:rPr b="1" lang="en" sz="1200">
                <a:solidFill>
                  <a:schemeClr val="dk1"/>
                </a:solidFill>
              </a:rPr>
              <a:t>efficient hardware utilization</a:t>
            </a:r>
            <a:r>
              <a:rPr lang="en" sz="1200">
                <a:solidFill>
                  <a:schemeClr val="dk1"/>
                </a:solidFill>
              </a:rPr>
              <a:t>. In an environment with shared resources among a large number of processes with different priorities, the only way for a successful coexistence is to know the demands of every process in advance.</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Capacity Planning: </a:t>
            </a:r>
            <a:r>
              <a:rPr lang="en" sz="1200">
                <a:solidFill>
                  <a:schemeClr val="dk1"/>
                </a:solidFill>
              </a:rPr>
              <a:t>Based on the particular service demands and the total number of services, we can do some </a:t>
            </a:r>
            <a:r>
              <a:rPr b="1" lang="en" sz="1200">
                <a:solidFill>
                  <a:schemeClr val="dk1"/>
                </a:solidFill>
              </a:rPr>
              <a:t>capacity planning</a:t>
            </a:r>
            <a:r>
              <a:rPr lang="en" sz="1200">
                <a:solidFill>
                  <a:schemeClr val="dk1"/>
                </a:solidFill>
              </a:rPr>
              <a:t> for the different environments and come up with the most cost-effective host profiles to satisfy the entire cluster demand.</a:t>
            </a:r>
            <a:endParaRPr sz="1200"/>
          </a:p>
        </p:txBody>
      </p:sp>
      <p:sp>
        <p:nvSpPr>
          <p:cNvPr id="100" name="Google Shape;100;p18"/>
          <p:cNvSpPr txBox="1"/>
          <p:nvPr/>
        </p:nvSpPr>
        <p:spPr>
          <a:xfrm>
            <a:off x="311700" y="1151075"/>
            <a:ext cx="7461900" cy="554100"/>
          </a:xfrm>
          <a:prstGeom prst="rect">
            <a:avLst/>
          </a:prstGeom>
          <a:solidFill>
            <a:srgbClr val="F4CC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200"/>
              <a:t>Predictable Demands explains why every container should declare its resource profile and stay confined to the indicated resource requirements. </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Predictable Demand: Resource Profile</a:t>
            </a:r>
            <a:endParaRPr/>
          </a:p>
        </p:txBody>
      </p:sp>
      <p:sp>
        <p:nvSpPr>
          <p:cNvPr id="106" name="Google Shape;106;p19"/>
          <p:cNvSpPr txBox="1"/>
          <p:nvPr>
            <p:ph idx="1" type="body"/>
          </p:nvPr>
        </p:nvSpPr>
        <p:spPr>
          <a:xfrm>
            <a:off x="311700" y="1042167"/>
            <a:ext cx="3999900" cy="33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t>Resource Profiles</a:t>
            </a:r>
            <a:endParaRPr sz="1100"/>
          </a:p>
        </p:txBody>
      </p:sp>
      <p:sp>
        <p:nvSpPr>
          <p:cNvPr id="107" name="Google Shape;107;p19"/>
          <p:cNvSpPr txBox="1"/>
          <p:nvPr/>
        </p:nvSpPr>
        <p:spPr>
          <a:xfrm>
            <a:off x="311700" y="3679750"/>
            <a:ext cx="40896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Compute resources in the context of Kubernetes are defined as something that can be requested by, allocated to, and consumed from a container. The resources are categorized as compressible (i.e., can be throttled, such as CPU) and incompressible (i.e., cannot be throttled, such as memory).</a:t>
            </a:r>
            <a:endParaRPr sz="1100"/>
          </a:p>
          <a:p>
            <a:pPr indent="0" lvl="0" marL="0" rtl="0" algn="l">
              <a:spcBef>
                <a:spcPts val="0"/>
              </a:spcBef>
              <a:spcAft>
                <a:spcPts val="0"/>
              </a:spcAft>
              <a:buNone/>
            </a:pPr>
            <a:r>
              <a:t/>
            </a:r>
            <a:endParaRPr sz="1100"/>
          </a:p>
        </p:txBody>
      </p:sp>
      <p:pic>
        <p:nvPicPr>
          <p:cNvPr id="108" name="Google Shape;108;p19"/>
          <p:cNvPicPr preferRelativeResize="0"/>
          <p:nvPr/>
        </p:nvPicPr>
        <p:blipFill>
          <a:blip r:embed="rId3">
            <a:alphaModFix/>
          </a:blip>
          <a:stretch>
            <a:fillRect/>
          </a:stretch>
        </p:blipFill>
        <p:spPr>
          <a:xfrm>
            <a:off x="463875" y="1400525"/>
            <a:ext cx="3948650" cy="2030900"/>
          </a:xfrm>
          <a:prstGeom prst="rect">
            <a:avLst/>
          </a:prstGeom>
          <a:noFill/>
          <a:ln>
            <a:noFill/>
          </a:ln>
        </p:spPr>
      </p:pic>
      <p:sp>
        <p:nvSpPr>
          <p:cNvPr id="109" name="Google Shape;109;p19"/>
          <p:cNvSpPr/>
          <p:nvPr/>
        </p:nvSpPr>
        <p:spPr>
          <a:xfrm>
            <a:off x="2530675" y="2579025"/>
            <a:ext cx="262200" cy="218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1</a:t>
            </a:r>
            <a:endParaRPr sz="900"/>
          </a:p>
        </p:txBody>
      </p:sp>
      <p:sp>
        <p:nvSpPr>
          <p:cNvPr id="110" name="Google Shape;110;p19"/>
          <p:cNvSpPr/>
          <p:nvPr/>
        </p:nvSpPr>
        <p:spPr>
          <a:xfrm>
            <a:off x="2530675" y="3001000"/>
            <a:ext cx="262200" cy="218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2</a:t>
            </a:r>
            <a:endParaRPr sz="900"/>
          </a:p>
        </p:txBody>
      </p:sp>
      <p:sp>
        <p:nvSpPr>
          <p:cNvPr id="111" name="Google Shape;111;p19"/>
          <p:cNvSpPr txBox="1"/>
          <p:nvPr/>
        </p:nvSpPr>
        <p:spPr>
          <a:xfrm>
            <a:off x="2803625" y="2910250"/>
            <a:ext cx="15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Upper limit until we want our application to grow at max</a:t>
            </a:r>
            <a:endParaRPr sz="700"/>
          </a:p>
        </p:txBody>
      </p:sp>
      <p:sp>
        <p:nvSpPr>
          <p:cNvPr id="112" name="Google Shape;112;p19"/>
          <p:cNvSpPr txBox="1"/>
          <p:nvPr/>
        </p:nvSpPr>
        <p:spPr>
          <a:xfrm>
            <a:off x="2828700" y="2505225"/>
            <a:ext cx="146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Initial resource request for CPU and memory</a:t>
            </a:r>
            <a:endParaRPr sz="700">
              <a:solidFill>
                <a:schemeClr val="dk1"/>
              </a:solidFill>
            </a:endParaRPr>
          </a:p>
        </p:txBody>
      </p:sp>
      <p:sp>
        <p:nvSpPr>
          <p:cNvPr id="113" name="Google Shape;113;p19"/>
          <p:cNvSpPr txBox="1"/>
          <p:nvPr/>
        </p:nvSpPr>
        <p:spPr>
          <a:xfrm>
            <a:off x="4793800" y="1107375"/>
            <a:ext cx="42984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Depending on whether you specify the requests , the limits , or both, the platform offers a different kind of Quality of Service (QoS).</a:t>
            </a:r>
            <a:endParaRPr sz="1000"/>
          </a:p>
          <a:p>
            <a:pPr indent="0" lvl="0" marL="0" rtl="0" algn="l">
              <a:spcBef>
                <a:spcPts val="0"/>
              </a:spcBef>
              <a:spcAft>
                <a:spcPts val="0"/>
              </a:spcAft>
              <a:buNone/>
            </a:pPr>
            <a:r>
              <a:rPr b="1" lang="en" sz="1000" u="sng"/>
              <a:t>Best-Effort</a:t>
            </a:r>
            <a:endParaRPr b="1" sz="1000" u="sng"/>
          </a:p>
          <a:p>
            <a:pPr indent="0" lvl="0" marL="0" rtl="0" algn="l">
              <a:spcBef>
                <a:spcPts val="0"/>
              </a:spcBef>
              <a:spcAft>
                <a:spcPts val="0"/>
              </a:spcAft>
              <a:buNone/>
            </a:pPr>
            <a:r>
              <a:rPr lang="en" sz="1000"/>
              <a:t>Pod that does not have any requests and limits set for its containers. Such a Pod is considered as the lowest priority and is killed first when the node where the Pod is placed runs out of incompressible resources.</a:t>
            </a:r>
            <a:endParaRPr sz="1000"/>
          </a:p>
          <a:p>
            <a:pPr indent="0" lvl="0" marL="0" rtl="0" algn="l">
              <a:spcBef>
                <a:spcPts val="0"/>
              </a:spcBef>
              <a:spcAft>
                <a:spcPts val="0"/>
              </a:spcAft>
              <a:buNone/>
            </a:pPr>
            <a:r>
              <a:rPr b="1" lang="en" sz="1000" u="sng"/>
              <a:t>Burstable</a:t>
            </a:r>
            <a:endParaRPr b="1" sz="1000" u="sng"/>
          </a:p>
          <a:p>
            <a:pPr indent="0" lvl="0" marL="0" rtl="0" algn="l">
              <a:spcBef>
                <a:spcPts val="0"/>
              </a:spcBef>
              <a:spcAft>
                <a:spcPts val="0"/>
              </a:spcAft>
              <a:buNone/>
            </a:pPr>
            <a:r>
              <a:rPr lang="en" sz="1000"/>
              <a:t>Pod that has requests and limits defined, but they are not equal (and limits is larger than requests as expected). Such a Pod has minimal resource guarantees, but is also willing to consume more resources up to its limit when available. When the node is under incompressible resource pressure, these Pods are likely to be killed if no Best-Effort Pods remain.</a:t>
            </a:r>
            <a:endParaRPr sz="1000"/>
          </a:p>
          <a:p>
            <a:pPr indent="0" lvl="0" marL="0" rtl="0" algn="l">
              <a:spcBef>
                <a:spcPts val="0"/>
              </a:spcBef>
              <a:spcAft>
                <a:spcPts val="0"/>
              </a:spcAft>
              <a:buNone/>
            </a:pPr>
            <a:r>
              <a:rPr b="1" lang="en" sz="1000" u="sng"/>
              <a:t>Guaranteed</a:t>
            </a:r>
            <a:endParaRPr b="1" sz="1000" u="sng"/>
          </a:p>
          <a:p>
            <a:pPr indent="0" lvl="0" marL="0" rtl="0" algn="l">
              <a:spcBef>
                <a:spcPts val="0"/>
              </a:spcBef>
              <a:spcAft>
                <a:spcPts val="0"/>
              </a:spcAft>
              <a:buNone/>
            </a:pPr>
            <a:r>
              <a:rPr lang="en" sz="1000"/>
              <a:t>Pod that has an equal amount of request and limit resources. These are the highest-priority Pods and guaranteed not to be killed before Best-Effort and Burstable Pods.</a:t>
            </a:r>
            <a:endParaRPr sz="1000"/>
          </a:p>
        </p:txBody>
      </p:sp>
      <p:sp>
        <p:nvSpPr>
          <p:cNvPr id="114" name="Google Shape;114;p19"/>
          <p:cNvSpPr txBox="1"/>
          <p:nvPr/>
        </p:nvSpPr>
        <p:spPr>
          <a:xfrm>
            <a:off x="4213700" y="4742175"/>
            <a:ext cx="4412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https://kubernetes.io/docs/tasks/configure-pod-container/quality-service-pod/</a:t>
            </a:r>
            <a:endParaRPr sz="900"/>
          </a:p>
        </p:txBody>
      </p:sp>
      <p:sp>
        <p:nvSpPr>
          <p:cNvPr id="115" name="Google Shape;115;p19"/>
          <p:cNvSpPr txBox="1"/>
          <p:nvPr/>
        </p:nvSpPr>
        <p:spPr>
          <a:xfrm>
            <a:off x="4793800" y="3722850"/>
            <a:ext cx="3890400" cy="942000"/>
          </a:xfrm>
          <a:prstGeom prst="rect">
            <a:avLst/>
          </a:prstGeom>
          <a:solidFill>
            <a:srgbClr val="B6D7A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700">
                <a:solidFill>
                  <a:srgbClr val="222222"/>
                </a:solidFill>
                <a:latin typeface="Roboto"/>
                <a:ea typeface="Roboto"/>
                <a:cs typeface="Roboto"/>
                <a:sym typeface="Roboto"/>
              </a:rPr>
              <a:t>Example: </a:t>
            </a:r>
            <a:r>
              <a:rPr lang="en" sz="700">
                <a:solidFill>
                  <a:srgbClr val="222222"/>
                </a:solidFill>
                <a:latin typeface="Roboto"/>
                <a:ea typeface="Roboto"/>
                <a:cs typeface="Roboto"/>
                <a:sym typeface="Roboto"/>
              </a:rPr>
              <a:t>For a Pod to be given a QoS class of Guaranteed:</a:t>
            </a:r>
            <a:endParaRPr sz="700">
              <a:solidFill>
                <a:srgbClr val="222222"/>
              </a:solidFill>
              <a:latin typeface="Roboto"/>
              <a:ea typeface="Roboto"/>
              <a:cs typeface="Roboto"/>
              <a:sym typeface="Roboto"/>
            </a:endParaRPr>
          </a:p>
          <a:p>
            <a:pPr indent="-273050" lvl="0" marL="457200" rtl="0" algn="l">
              <a:lnSpc>
                <a:spcPct val="115000"/>
              </a:lnSpc>
              <a:spcBef>
                <a:spcPts val="1200"/>
              </a:spcBef>
              <a:spcAft>
                <a:spcPts val="0"/>
              </a:spcAft>
              <a:buClr>
                <a:srgbClr val="222222"/>
              </a:buClr>
              <a:buSzPts val="700"/>
              <a:buFont typeface="Roboto"/>
              <a:buChar char="●"/>
            </a:pPr>
            <a:r>
              <a:rPr lang="en" sz="700">
                <a:solidFill>
                  <a:srgbClr val="222222"/>
                </a:solidFill>
                <a:latin typeface="Roboto"/>
                <a:ea typeface="Roboto"/>
                <a:cs typeface="Roboto"/>
                <a:sym typeface="Roboto"/>
              </a:rPr>
              <a:t>Every Container in the Pod must have a memory limit and a memory request.</a:t>
            </a:r>
            <a:endParaRPr sz="700">
              <a:solidFill>
                <a:srgbClr val="222222"/>
              </a:solidFill>
              <a:latin typeface="Roboto"/>
              <a:ea typeface="Roboto"/>
              <a:cs typeface="Roboto"/>
              <a:sym typeface="Roboto"/>
            </a:endParaRPr>
          </a:p>
          <a:p>
            <a:pPr indent="-273050" lvl="0" marL="457200" rtl="0" algn="l">
              <a:lnSpc>
                <a:spcPct val="115000"/>
              </a:lnSpc>
              <a:spcBef>
                <a:spcPts val="0"/>
              </a:spcBef>
              <a:spcAft>
                <a:spcPts val="0"/>
              </a:spcAft>
              <a:buClr>
                <a:srgbClr val="222222"/>
              </a:buClr>
              <a:buSzPts val="700"/>
              <a:buFont typeface="Roboto"/>
              <a:buChar char="●"/>
            </a:pPr>
            <a:r>
              <a:rPr lang="en" sz="700">
                <a:solidFill>
                  <a:srgbClr val="222222"/>
                </a:solidFill>
                <a:latin typeface="Roboto"/>
                <a:ea typeface="Roboto"/>
                <a:cs typeface="Roboto"/>
                <a:sym typeface="Roboto"/>
              </a:rPr>
              <a:t>For every Container in the Pod, the memory limit must equal the memory request.</a:t>
            </a:r>
            <a:endParaRPr sz="700">
              <a:solidFill>
                <a:srgbClr val="222222"/>
              </a:solidFill>
              <a:latin typeface="Roboto"/>
              <a:ea typeface="Roboto"/>
              <a:cs typeface="Roboto"/>
              <a:sym typeface="Roboto"/>
            </a:endParaRPr>
          </a:p>
          <a:p>
            <a:pPr indent="-273050" lvl="0" marL="457200" rtl="0" algn="l">
              <a:lnSpc>
                <a:spcPct val="115000"/>
              </a:lnSpc>
              <a:spcBef>
                <a:spcPts val="0"/>
              </a:spcBef>
              <a:spcAft>
                <a:spcPts val="0"/>
              </a:spcAft>
              <a:buClr>
                <a:srgbClr val="222222"/>
              </a:buClr>
              <a:buSzPts val="700"/>
              <a:buFont typeface="Roboto"/>
              <a:buChar char="●"/>
            </a:pPr>
            <a:r>
              <a:rPr lang="en" sz="700">
                <a:solidFill>
                  <a:srgbClr val="222222"/>
                </a:solidFill>
                <a:latin typeface="Roboto"/>
                <a:ea typeface="Roboto"/>
                <a:cs typeface="Roboto"/>
                <a:sym typeface="Roboto"/>
              </a:rPr>
              <a:t>Every Container in the Pod must have a CPU limit and a CPU request.</a:t>
            </a:r>
            <a:endParaRPr sz="700">
              <a:solidFill>
                <a:srgbClr val="222222"/>
              </a:solidFill>
              <a:latin typeface="Roboto"/>
              <a:ea typeface="Roboto"/>
              <a:cs typeface="Roboto"/>
              <a:sym typeface="Roboto"/>
            </a:endParaRPr>
          </a:p>
          <a:p>
            <a:pPr indent="-273050" lvl="0" marL="457200" rtl="0" algn="l">
              <a:lnSpc>
                <a:spcPct val="115000"/>
              </a:lnSpc>
              <a:spcBef>
                <a:spcPts val="0"/>
              </a:spcBef>
              <a:spcAft>
                <a:spcPts val="0"/>
              </a:spcAft>
              <a:buClr>
                <a:srgbClr val="222222"/>
              </a:buClr>
              <a:buSzPts val="700"/>
              <a:buFont typeface="Roboto"/>
              <a:buChar char="●"/>
            </a:pPr>
            <a:r>
              <a:rPr lang="en" sz="700">
                <a:solidFill>
                  <a:srgbClr val="222222"/>
                </a:solidFill>
                <a:latin typeface="Roboto"/>
                <a:ea typeface="Roboto"/>
                <a:cs typeface="Roboto"/>
                <a:sym typeface="Roboto"/>
              </a:rPr>
              <a:t>For every Container in the Pod, the CPU limit must equal the CPU request.</a:t>
            </a:r>
            <a:endParaRPr sz="700">
              <a:solidFill>
                <a:srgbClr val="222222"/>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Kubernetes Slide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